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60" r:id="rId5"/>
    <p:sldId id="259" r:id="rId6"/>
    <p:sldId id="281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82" r:id="rId26"/>
    <p:sldId id="280" r:id="rId27"/>
    <p:sldId id="283" r:id="rId2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44B"/>
    <a:srgbClr val="FFCC40"/>
    <a:srgbClr val="FFDF79"/>
    <a:srgbClr val="FFDC6D"/>
    <a:srgbClr val="FFCA2A"/>
    <a:srgbClr val="FFBB00"/>
    <a:srgbClr val="A3F1FB"/>
    <a:srgbClr val="FF5050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73"/>
    <p:restoredTop sz="94641"/>
  </p:normalViewPr>
  <p:slideViewPr>
    <p:cSldViewPr snapToGrid="0">
      <p:cViewPr varScale="1">
        <p:scale>
          <a:sx n="110" d="100"/>
          <a:sy n="110" d="100"/>
        </p:scale>
        <p:origin x="1396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tif>
</file>

<file path=ppt/media/image10.tif>
</file>

<file path=ppt/media/image11.tif>
</file>

<file path=ppt/media/image12.tif>
</file>

<file path=ppt/media/image13.jpeg>
</file>

<file path=ppt/media/image14.jpeg>
</file>

<file path=ppt/media/image15.png>
</file>

<file path=ppt/media/image16.jpeg>
</file>

<file path=ppt/media/image17.png>
</file>

<file path=ppt/media/image2.tif>
</file>

<file path=ppt/media/image3.png>
</file>

<file path=ppt/media/image4.jpeg>
</file>

<file path=ppt/media/image5.tif>
</file>

<file path=ppt/media/image6.ti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强调不论网站</a:t>
            </a:r>
            <a:r>
              <a:rPr lang="en-US" altLang="zh-CN" dirty="0"/>
              <a:t>/APP</a:t>
            </a:r>
            <a:r>
              <a:rPr lang="zh-CN" altLang="en-US" dirty="0"/>
              <a:t>等都一样的道理</a:t>
            </a:r>
          </a:p>
        </p:txBody>
      </p:sp>
    </p:spTree>
    <p:extLst>
      <p:ext uri="{BB962C8B-B14F-4D97-AF65-F5344CB8AC3E}">
        <p14:creationId xmlns:p14="http://schemas.microsoft.com/office/powerpoint/2010/main" val="271749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zh-CN" altLang="en-US" dirty="0"/>
              <a:t>为什么做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做成什么样子，思考清楚了吗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具体实施的正轨过程</a:t>
            </a:r>
          </a:p>
        </p:txBody>
      </p:sp>
    </p:spTree>
    <p:extLst>
      <p:ext uri="{BB962C8B-B14F-4D97-AF65-F5344CB8AC3E}">
        <p14:creationId xmlns:p14="http://schemas.microsoft.com/office/powerpoint/2010/main" val="3467517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4746D35-D18C-4D7B-B6DC-1F9451C896C7}"/>
              </a:ext>
            </a:extLst>
          </p:cNvPr>
          <p:cNvSpPr txBox="1"/>
          <p:nvPr/>
        </p:nvSpPr>
        <p:spPr>
          <a:xfrm>
            <a:off x="2183449" y="1480083"/>
            <a:ext cx="8637902" cy="64735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Monkey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Dog</a:t>
            </a:r>
            <a:endParaRPr kumimoji="0" lang="zh-CN" altLang="en-US" sz="13800" b="1" i="0" u="none" strike="noStrike" cap="none" spc="0" normalizeH="0" baseline="0" dirty="0">
              <a:ln>
                <a:noFill/>
              </a:ln>
              <a:solidFill>
                <a:srgbClr val="FFD44B"/>
              </a:solidFill>
              <a:effectLst/>
              <a:uFillTx/>
              <a:latin typeface="Stencil" panose="040409050D0802020404" pitchFamily="82" charset="0"/>
              <a:sym typeface="Helvetica Neue"/>
            </a:endParaRPr>
          </a:p>
        </p:txBody>
      </p:sp>
      <p:sp>
        <p:nvSpPr>
          <p:cNvPr id="119" name="产品汪与程序猿之战"/>
          <p:cNvSpPr txBox="1"/>
          <p:nvPr/>
        </p:nvSpPr>
        <p:spPr>
          <a:xfrm>
            <a:off x="1781820" y="3816946"/>
            <a:ext cx="9324089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5000" b="0">
                <a:latin typeface="迷你简平黑"/>
                <a:ea typeface="迷你简平黑"/>
                <a:cs typeface="迷你简平黑"/>
                <a:sym typeface="迷你简平黑"/>
              </a:defRPr>
            </a:lvl1pPr>
          </a:lstStyle>
          <a:p>
            <a:r>
              <a:rPr lang="zh-CN" altLang="en-US" sz="9600" b="1" dirty="0">
                <a:solidFill>
                  <a:schemeClr val="tx1"/>
                </a:solidFill>
              </a:rPr>
              <a:t>程序猿</a:t>
            </a:r>
            <a:r>
              <a:rPr lang="en-US" altLang="zh-CN" sz="9600" b="1" dirty="0">
                <a:solidFill>
                  <a:schemeClr val="tx1"/>
                </a:solidFill>
              </a:rPr>
              <a:t> </a:t>
            </a:r>
            <a:r>
              <a:rPr lang="en-US" altLang="zh-CN" sz="9600" b="1" dirty="0">
                <a:solidFill>
                  <a:schemeClr val="tx1"/>
                </a:solidFill>
                <a:latin typeface="Broadway" panose="04040905080B02020502" pitchFamily="82" charset="0"/>
              </a:rPr>
              <a:t>vs </a:t>
            </a:r>
            <a:r>
              <a:rPr lang="zh-CN" altLang="en-US" sz="8800" b="1" dirty="0">
                <a:solidFill>
                  <a:schemeClr val="tx1"/>
                </a:solidFill>
              </a:rPr>
              <a:t>产品汪</a:t>
            </a:r>
            <a:endParaRPr sz="8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后端开发主要工作：…"/>
          <p:cNvSpPr txBox="1"/>
          <p:nvPr/>
        </p:nvSpPr>
        <p:spPr>
          <a:xfrm>
            <a:off x="1378020" y="4100280"/>
            <a:ext cx="4257576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6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后端开发主要工作</a:t>
            </a:r>
            <a:r>
              <a:rPr sz="3600" b="0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36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业务逻辑</a:t>
            </a:r>
            <a:endParaRPr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buSzPct val="100000"/>
              <a:buChar char="•"/>
            </a:pPr>
            <a:r>
              <a:rPr sz="36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数据库相关</a:t>
            </a:r>
            <a:endParaRPr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buSzPct val="100000"/>
              <a:buChar char="•"/>
            </a:pPr>
            <a:r>
              <a:rPr sz="36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服务器性能</a:t>
            </a:r>
            <a:endParaRPr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7" name="前端开发主要工作：…"/>
          <p:cNvSpPr txBox="1"/>
          <p:nvPr/>
        </p:nvSpPr>
        <p:spPr>
          <a:xfrm>
            <a:off x="7803254" y="4100280"/>
            <a:ext cx="4257576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6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前端开发主要工作</a:t>
            </a:r>
            <a:r>
              <a:rPr sz="3600" b="0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  <a:p>
            <a:pPr marL="228600" indent="-228600" algn="l">
              <a:buSzPct val="100000"/>
              <a:buChar char="•"/>
            </a:pPr>
            <a:r>
              <a:rPr sz="36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界面开发</a:t>
            </a:r>
            <a:endParaRPr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buSzPct val="100000"/>
              <a:buChar char="•"/>
            </a:pPr>
            <a:r>
              <a:rPr sz="36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交互逻辑</a:t>
            </a:r>
            <a:endParaRPr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buSzPct val="100000"/>
              <a:buChar char="•"/>
            </a:pPr>
            <a:r>
              <a:rPr sz="36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与后端互通数据</a:t>
            </a:r>
            <a:endParaRPr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65A54C0-08BC-4316-ADFB-3A5630699B79}"/>
              </a:ext>
            </a:extLst>
          </p:cNvPr>
          <p:cNvSpPr txBox="1"/>
          <p:nvPr/>
        </p:nvSpPr>
        <p:spPr>
          <a:xfrm>
            <a:off x="767372" y="1296871"/>
            <a:ext cx="5031544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BACK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CFD912F-DC72-4FD7-A009-A3BD90317902}"/>
              </a:ext>
            </a:extLst>
          </p:cNvPr>
          <p:cNvSpPr txBox="1"/>
          <p:nvPr/>
        </p:nvSpPr>
        <p:spPr>
          <a:xfrm>
            <a:off x="6750346" y="1441554"/>
            <a:ext cx="5726783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FRONT 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3675" y="614853"/>
            <a:ext cx="1371854" cy="1810847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假设现在你的网站登录和注册只能使用，邮箱+密码的方式，…"/>
          <p:cNvSpPr txBox="1"/>
          <p:nvPr/>
        </p:nvSpPr>
        <p:spPr>
          <a:xfrm>
            <a:off x="2456753" y="1252224"/>
            <a:ext cx="9980245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sz="28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假设现在你的网站</a:t>
            </a:r>
            <a:r>
              <a:rPr lang="en-US" altLang="zh-CN" sz="2800" b="0" dirty="0"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en-US" altLang="zh-CN" sz="28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APP</a:t>
            </a:r>
            <a:r>
              <a:rPr sz="28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登录和注册只能使用邮箱+密码的方式</a:t>
            </a:r>
            <a:r>
              <a:rPr sz="2800" b="0" dirty="0"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</a:p>
          <a:p>
            <a:pPr algn="l"/>
            <a:r>
              <a:rPr lang="zh-CN" altLang="en-US" sz="2800" b="0" dirty="0">
                <a:latin typeface="黑体" panose="02010609060101010101" pitchFamily="49" charset="-122"/>
                <a:ea typeface="黑体" panose="02010609060101010101" pitchFamily="49" charset="-122"/>
              </a:rPr>
              <a:t>新需求</a:t>
            </a:r>
            <a:r>
              <a:rPr sz="28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要新增手机+验证码的登录注册功能</a:t>
            </a:r>
            <a:r>
              <a:rPr sz="2800" b="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</p:txBody>
      </p:sp>
      <p:pic>
        <p:nvPicPr>
          <p:cNvPr id="7" name="04.png" descr="04.png">
            <a:extLst>
              <a:ext uri="{FF2B5EF4-FFF2-40B4-BE49-F238E27FC236}">
                <a16:creationId xmlns:a16="http://schemas.microsoft.com/office/drawing/2014/main" id="{3D977922-69A7-4940-B393-EABAF82701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63675" y="4155981"/>
            <a:ext cx="5203074" cy="2971332"/>
          </a:xfrm>
          <a:prstGeom prst="rect">
            <a:avLst/>
          </a:prstGeom>
          <a:ln w="12700">
            <a:miter lim="400000"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  <p:pic>
        <p:nvPicPr>
          <p:cNvPr id="8" name="05.png" descr="05.png">
            <a:extLst>
              <a:ext uri="{FF2B5EF4-FFF2-40B4-BE49-F238E27FC236}">
                <a16:creationId xmlns:a16="http://schemas.microsoft.com/office/drawing/2014/main" id="{DC9883C8-1DBF-4BD4-AA62-C5D6D54F15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666909" y="4155311"/>
            <a:ext cx="5574216" cy="2972002"/>
          </a:xfrm>
          <a:prstGeom prst="rect">
            <a:avLst/>
          </a:prstGeom>
          <a:ln w="12700">
            <a:miter lim="400000"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CF01239-898C-4D43-8F3B-0173608C273B}"/>
              </a:ext>
            </a:extLst>
          </p:cNvPr>
          <p:cNvSpPr txBox="1"/>
          <p:nvPr/>
        </p:nvSpPr>
        <p:spPr>
          <a:xfrm rot="18969476">
            <a:off x="-1246623" y="422984"/>
            <a:ext cx="5031544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ONE </a:t>
            </a:r>
          </a:p>
        </p:txBody>
      </p:sp>
      <p:sp>
        <p:nvSpPr>
          <p:cNvPr id="215" name="后端开发要干的：…"/>
          <p:cNvSpPr txBox="1"/>
          <p:nvPr/>
        </p:nvSpPr>
        <p:spPr>
          <a:xfrm>
            <a:off x="997695" y="4033606"/>
            <a:ext cx="6283771" cy="2978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ct val="120000"/>
              </a:lnSpc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后端开发</a:t>
            </a:r>
            <a:r>
              <a:rPr lang="zh-CN" altLang="en-US" sz="3200" b="0" dirty="0">
                <a:latin typeface="黑体" panose="02010609060101010101" pitchFamily="49" charset="-122"/>
                <a:ea typeface="黑体" panose="02010609060101010101" pitchFamily="49" charset="-122"/>
              </a:rPr>
              <a:t>的任务</a:t>
            </a:r>
            <a:r>
              <a:rPr sz="3200" b="0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  <a:p>
            <a:pPr marL="228600" indent="-228600" algn="l">
              <a:lnSpc>
                <a:spcPct val="120000"/>
              </a:lnSpc>
              <a:buSzPct val="100000"/>
              <a:buChar char="•"/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修改数据库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lnSpc>
                <a:spcPct val="120000"/>
              </a:lnSpc>
              <a:buSzPct val="100000"/>
              <a:buChar char="•"/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修改用户基础信息接口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lnSpc>
                <a:spcPct val="120000"/>
              </a:lnSpc>
              <a:buSzPct val="100000"/>
              <a:buChar char="•"/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修改现有的登录</a:t>
            </a:r>
            <a:r>
              <a:rPr sz="3200" b="0" dirty="0"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注册接口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lnSpc>
                <a:spcPct val="120000"/>
              </a:lnSpc>
              <a:buSzPct val="100000"/>
              <a:buChar char="•"/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新增发送短信</a:t>
            </a:r>
            <a:r>
              <a:rPr sz="3200" b="0" dirty="0"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短信验证两个接口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6" name="前端开发要干的：…"/>
          <p:cNvSpPr txBox="1"/>
          <p:nvPr/>
        </p:nvSpPr>
        <p:spPr>
          <a:xfrm>
            <a:off x="7802085" y="4033606"/>
            <a:ext cx="4205020" cy="356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lnSpc>
                <a:spcPct val="120000"/>
              </a:lnSpc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前端开发</a:t>
            </a:r>
            <a:r>
              <a:rPr lang="zh-CN" altLang="en-US" sz="3200" b="0" dirty="0">
                <a:latin typeface="黑体" panose="02010609060101010101" pitchFamily="49" charset="-122"/>
                <a:ea typeface="黑体" panose="02010609060101010101" pitchFamily="49" charset="-122"/>
              </a:rPr>
              <a:t>的任务</a:t>
            </a:r>
            <a:r>
              <a:rPr sz="3200" b="0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  <a:p>
            <a:pPr marL="228600" indent="-228600" algn="l">
              <a:lnSpc>
                <a:spcPct val="120000"/>
              </a:lnSpc>
              <a:buSzPct val="100000"/>
              <a:buChar char="•"/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修改登录注册界面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lnSpc>
                <a:spcPct val="120000"/>
              </a:lnSpc>
              <a:buSzPct val="100000"/>
              <a:buChar char="•"/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两种方式的切换交互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lnSpc>
                <a:spcPct val="120000"/>
              </a:lnSpc>
              <a:buSzPct val="100000"/>
              <a:buChar char="•"/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输入内容的校验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lnSpc>
                <a:spcPct val="120000"/>
              </a:lnSpc>
              <a:buSzPct val="100000"/>
              <a:buChar char="•"/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已发送倒计时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lnSpc>
                <a:spcPct val="120000"/>
              </a:lnSpc>
              <a:buSzPct val="100000"/>
              <a:buChar char="•"/>
            </a:pPr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调用后端新接口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7" name="一眼就能看出来的"/>
          <p:cNvSpPr txBox="1"/>
          <p:nvPr/>
        </p:nvSpPr>
        <p:spPr>
          <a:xfrm>
            <a:off x="1190461" y="1102084"/>
            <a:ext cx="6873677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66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一眼就能看出来的</a:t>
            </a:r>
            <a:endParaRPr sz="6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050" name="Picture 2" descr="https://timgsa.baidu.com/timg?image&amp;quality=80&amp;size=b9999_10000&amp;sec=1550169610758&amp;di=7364b2389f8f69f4524728dc006b263e&amp;imgtype=0&amp;src=http%3A%2F%2Fimg.pconline.com.cn%2Fimages%2Fupload%2Fupc%2Ftx%2Fpiebbs%2F1401%2F17%2Fc0%2F30644927_1389935481683_1024x1024it.jpg">
            <a:extLst>
              <a:ext uri="{FF2B5EF4-FFF2-40B4-BE49-F238E27FC236}">
                <a16:creationId xmlns:a16="http://schemas.microsoft.com/office/drawing/2014/main" id="{FCD2B1E4-C084-4807-9999-C299187EF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9832" y="684659"/>
            <a:ext cx="2220209" cy="2481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80637A2-4463-49C0-9861-A221FFD7DEBC}"/>
              </a:ext>
            </a:extLst>
          </p:cNvPr>
          <p:cNvSpPr txBox="1"/>
          <p:nvPr/>
        </p:nvSpPr>
        <p:spPr>
          <a:xfrm rot="18969476">
            <a:off x="-1015129" y="370898"/>
            <a:ext cx="5031544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TWO </a:t>
            </a:r>
          </a:p>
        </p:txBody>
      </p:sp>
      <p:sp>
        <p:nvSpPr>
          <p:cNvPr id="219" name="用户修改绑定手机号功能…"/>
          <p:cNvSpPr txBox="1"/>
          <p:nvPr/>
        </p:nvSpPr>
        <p:spPr>
          <a:xfrm>
            <a:off x="2203323" y="4142140"/>
            <a:ext cx="8262490" cy="2959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57200" indent="-317500" algn="l" defTabSz="457200">
              <a:lnSpc>
                <a:spcPct val="1200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40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用户修改绑定手机号功能</a:t>
            </a:r>
            <a:endParaRPr sz="4000" b="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ct val="1200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40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用户通过任一一种方式注册，都可以绑定另外一种方式联系方式</a:t>
            </a:r>
            <a:endParaRPr sz="4000" b="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ct val="1200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40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通过手机验证码方式修改登录密码</a:t>
            </a:r>
            <a:endParaRPr sz="4000" b="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0" name="第二眼才能看出来的"/>
          <p:cNvSpPr txBox="1"/>
          <p:nvPr/>
        </p:nvSpPr>
        <p:spPr>
          <a:xfrm>
            <a:off x="1769196" y="1208053"/>
            <a:ext cx="6873677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6600" b="0" dirty="0" err="1">
                <a:latin typeface="迷你简平黑"/>
              </a:rPr>
              <a:t>二眼才能看出来的</a:t>
            </a:r>
            <a:endParaRPr sz="6600" b="0" dirty="0">
              <a:latin typeface="迷你简平黑"/>
            </a:endParaRPr>
          </a:p>
        </p:txBody>
      </p:sp>
      <p:pic>
        <p:nvPicPr>
          <p:cNvPr id="2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446531" y="1208053"/>
            <a:ext cx="2411427" cy="15335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E763546-B450-49D3-BCC7-23053780F80A}"/>
              </a:ext>
            </a:extLst>
          </p:cNvPr>
          <p:cNvSpPr txBox="1"/>
          <p:nvPr/>
        </p:nvSpPr>
        <p:spPr>
          <a:xfrm rot="18969476">
            <a:off x="-1342398" y="986160"/>
            <a:ext cx="6145918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THREE</a:t>
            </a:r>
            <a:r>
              <a:rPr lang="en-US" altLang="zh-CN" sz="13800" dirty="0">
                <a:solidFill>
                  <a:srgbClr val="FFCA2A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223" name="如果用户相关接口有外部使用者，需要非常谨慎，及时通知到使用者，并且要保障兼容性。…"/>
          <p:cNvSpPr txBox="1"/>
          <p:nvPr/>
        </p:nvSpPr>
        <p:spPr>
          <a:xfrm>
            <a:off x="1101956" y="4237560"/>
            <a:ext cx="10800887" cy="4436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32000" indent="-317500" algn="l" defTabSz="457200">
              <a:lnSpc>
                <a:spcPct val="1200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4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如果用户相关接口有外部使用者，需要非常谨慎，及时通知到使用者，并且要保障兼容性</a:t>
            </a:r>
            <a:r>
              <a:rPr sz="4000" b="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pPr marL="432000" indent="-317500" algn="l" defTabSz="457200">
              <a:lnSpc>
                <a:spcPct val="1200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4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如果有用户搜索功能，要支持邮箱及手机号都能搜索到</a:t>
            </a:r>
            <a:r>
              <a:rPr sz="4000" b="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pPr marL="432000" indent="-317500" algn="l" defTabSz="457200">
              <a:lnSpc>
                <a:spcPct val="1200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4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用户中心的展示内容和交互也要一起变更</a:t>
            </a:r>
            <a:r>
              <a:rPr sz="4000" b="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pPr marL="432000" indent="-317500" algn="l" defTabSz="457200">
              <a:lnSpc>
                <a:spcPct val="1200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800">
                <a:solidFill>
                  <a:srgbClr val="333333"/>
                </a:solidFill>
              </a:defRPr>
            </a:pPr>
            <a:r>
              <a:rPr sz="4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如果这个产品是可以多端使用的，怎么处理</a:t>
            </a:r>
            <a:r>
              <a:rPr sz="4000" b="0" dirty="0"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</p:txBody>
      </p:sp>
      <p:sp>
        <p:nvSpPr>
          <p:cNvPr id="224" name="第三眼才能看出来的"/>
          <p:cNvSpPr txBox="1"/>
          <p:nvPr/>
        </p:nvSpPr>
        <p:spPr>
          <a:xfrm>
            <a:off x="1268308" y="1678206"/>
            <a:ext cx="6899325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6600" dirty="0" err="1">
                <a:latin typeface="黑体" panose="02010609060101010101" pitchFamily="49" charset="-122"/>
                <a:ea typeface="黑体" panose="02010609060101010101" pitchFamily="49" charset="-122"/>
              </a:rPr>
              <a:t>三眼才能看出来的</a:t>
            </a:r>
            <a:endParaRPr sz="6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18293" y="950766"/>
            <a:ext cx="3432457" cy="25734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然后…"/>
          <p:cNvSpPr txBox="1"/>
          <p:nvPr/>
        </p:nvSpPr>
        <p:spPr>
          <a:xfrm>
            <a:off x="4604444" y="1123821"/>
            <a:ext cx="3795912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然后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研发评估了一下工时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8" name="前端（2PD）：…"/>
          <p:cNvSpPr txBox="1"/>
          <p:nvPr/>
        </p:nvSpPr>
        <p:spPr>
          <a:xfrm>
            <a:off x="2806700" y="2918346"/>
            <a:ext cx="2962349" cy="216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300"/>
              </a:lnSpc>
              <a:spcBef>
                <a:spcPts val="1400"/>
              </a:spcBef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前端（2PD）：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新增界面样式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新旧界面切换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输入内容校验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调用登录</a:t>
            </a:r>
            <a:r>
              <a:rPr sz="2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注册接口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9" name="后端（3PD）：…"/>
          <p:cNvSpPr txBox="1"/>
          <p:nvPr/>
        </p:nvSpPr>
        <p:spPr>
          <a:xfrm>
            <a:off x="7199936" y="2876561"/>
            <a:ext cx="3949799" cy="216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300"/>
              </a:lnSpc>
              <a:spcBef>
                <a:spcPts val="1400"/>
              </a:spcBef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后端（3PD）：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修改数据库的用户表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修改用户基础信息底层接口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修改现有登录</a:t>
            </a:r>
            <a:r>
              <a:rPr sz="2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注册接口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新增发送短信验证码接口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0" name="测试（3PD）：…"/>
          <p:cNvSpPr txBox="1"/>
          <p:nvPr/>
        </p:nvSpPr>
        <p:spPr>
          <a:xfrm>
            <a:off x="2806700" y="5360420"/>
            <a:ext cx="6206827" cy="1737207"/>
          </a:xfrm>
          <a:prstGeom prst="rect">
            <a:avLst/>
          </a:prstGeom>
          <a:solidFill>
            <a:srgbClr val="FFBB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300"/>
              </a:lnSpc>
              <a:spcBef>
                <a:spcPts val="1400"/>
              </a:spcBef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测试（3PD）：</a:t>
            </a: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测试登录及注册所有流程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测试界面在各个浏览器和操作系统下的兼容性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indent="-317500" algn="l" defTabSz="457200">
              <a:lnSpc>
                <a:spcPts val="3300"/>
              </a:lnSpc>
              <a:buClr>
                <a:srgbClr val="333333"/>
              </a:buClr>
              <a:buSzPct val="145000"/>
              <a:buFont typeface="ArialUnicodeMS"/>
              <a:buChar char="•"/>
              <a:defRPr sz="1400" b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220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测试所有与用户信息相关的接口</a:t>
            </a:r>
            <a:endParaRPr sz="22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1" name="总工作量是8PD"/>
          <p:cNvSpPr txBox="1"/>
          <p:nvPr/>
        </p:nvSpPr>
        <p:spPr>
          <a:xfrm>
            <a:off x="5112206" y="8086830"/>
            <a:ext cx="2154436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总工作量是</a:t>
            </a:r>
            <a:endParaRPr sz="32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69AF7F9-3A0C-4CCF-84DA-496DE49E00F7}"/>
              </a:ext>
            </a:extLst>
          </p:cNvPr>
          <p:cNvSpPr txBox="1"/>
          <p:nvPr/>
        </p:nvSpPr>
        <p:spPr>
          <a:xfrm>
            <a:off x="6015804" y="7271222"/>
            <a:ext cx="6145918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0000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8PD 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97400" y="3238500"/>
            <a:ext cx="3810000" cy="3810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Line"/>
          <p:cNvSpPr/>
          <p:nvPr/>
        </p:nvSpPr>
        <p:spPr>
          <a:xfrm flipH="1">
            <a:off x="7862688" y="3025080"/>
            <a:ext cx="278756" cy="6991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5" name="PM"/>
          <p:cNvSpPr txBox="1"/>
          <p:nvPr/>
        </p:nvSpPr>
        <p:spPr>
          <a:xfrm>
            <a:off x="7894472" y="2436470"/>
            <a:ext cx="59405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PM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一个可能会引起血案的事情"/>
          <p:cNvSpPr txBox="1"/>
          <p:nvPr/>
        </p:nvSpPr>
        <p:spPr>
          <a:xfrm>
            <a:off x="3055943" y="2131503"/>
            <a:ext cx="6892914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400" dirty="0" err="1">
                <a:latin typeface="黑体" panose="02010609060101010101" pitchFamily="49" charset="-122"/>
                <a:ea typeface="黑体" panose="02010609060101010101" pitchFamily="49" charset="-122"/>
              </a:rPr>
              <a:t>一个可能会引起血案的</a:t>
            </a:r>
            <a:r>
              <a:rPr lang="zh-CN" altLang="en-US" sz="4400" dirty="0">
                <a:latin typeface="黑体" panose="02010609060101010101" pitchFamily="49" charset="-122"/>
                <a:ea typeface="黑体" panose="02010609060101010101" pitchFamily="49" charset="-122"/>
              </a:rPr>
              <a:t>话题</a:t>
            </a:r>
            <a:endParaRPr sz="4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098" name="Picture 2" descr="https://timgsa.baidu.com/timg?image&amp;quality=80&amp;size=b9999_10000&amp;sec=1550170303238&amp;di=e9b5e14a0039892ebd8a4037ff9bd33d&amp;imgtype=0&amp;src=http%3A%2F%2Fp3.so.qhimgs1.com%2Ft019ea8329a8da51a13.jpg">
            <a:extLst>
              <a:ext uri="{FF2B5EF4-FFF2-40B4-BE49-F238E27FC236}">
                <a16:creationId xmlns:a16="http://schemas.microsoft.com/office/drawing/2014/main" id="{B641B228-92FC-45AD-8E25-58D03072E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826" y="3946846"/>
            <a:ext cx="3894339" cy="2427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B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unknown.jpg" descr="unknow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5735300" cy="9791700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Text"/>
          <p:cNvSpPr txBox="1"/>
          <p:nvPr/>
        </p:nvSpPr>
        <p:spPr>
          <a:xfrm>
            <a:off x="0" y="-228601"/>
            <a:ext cx="127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2800"/>
              </a:lnSpc>
              <a:defRPr sz="1200" b="0">
                <a:latin typeface="Times"/>
                <a:ea typeface="Times"/>
                <a:cs typeface="Times"/>
                <a:sym typeface="Times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修改的代价"/>
          <p:cNvSpPr txBox="1"/>
          <p:nvPr/>
        </p:nvSpPr>
        <p:spPr>
          <a:xfrm>
            <a:off x="5164694" y="418522"/>
            <a:ext cx="2675412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000" dirty="0" err="1">
                <a:latin typeface="黑体" panose="02010609060101010101" pitchFamily="49" charset="-122"/>
                <a:ea typeface="黑体" panose="02010609060101010101" pitchFamily="49" charset="-122"/>
              </a:rPr>
              <a:t>修改的代价</a:t>
            </a:r>
            <a:endParaRPr sz="4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43" name="10.png" descr="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6887" y="1313482"/>
            <a:ext cx="10089720" cy="78908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51139" y="2425539"/>
            <a:ext cx="4902522" cy="49025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研发不怕改需求"/>
          <p:cNvSpPr txBox="1"/>
          <p:nvPr/>
        </p:nvSpPr>
        <p:spPr>
          <a:xfrm>
            <a:off x="2482849" y="5301238"/>
            <a:ext cx="226825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b="0" dirty="0" err="1">
                <a:latin typeface="黑体" panose="02010609060101010101" pitchFamily="49" charset="-122"/>
                <a:ea typeface="黑体" panose="02010609060101010101" pitchFamily="49" charset="-122"/>
              </a:rPr>
              <a:t>研发不怕改需求</a:t>
            </a:r>
            <a:endParaRPr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2237AD2E-4A60-4C22-B148-029D09A15B05}"/>
              </a:ext>
            </a:extLst>
          </p:cNvPr>
          <p:cNvSpPr/>
          <p:nvPr/>
        </p:nvSpPr>
        <p:spPr>
          <a:xfrm>
            <a:off x="1765106" y="1064870"/>
            <a:ext cx="3883339" cy="769716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5" name="研发怕改需求"/>
          <p:cNvSpPr txBox="1"/>
          <p:nvPr/>
        </p:nvSpPr>
        <p:spPr>
          <a:xfrm>
            <a:off x="2116596" y="2793660"/>
            <a:ext cx="3180358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sz="40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研发怕改需求</a:t>
            </a:r>
            <a:endParaRPr sz="4000" b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7" name="怕的是频繁而无理由的改动"/>
          <p:cNvSpPr txBox="1"/>
          <p:nvPr/>
        </p:nvSpPr>
        <p:spPr>
          <a:xfrm>
            <a:off x="2170680" y="4913453"/>
            <a:ext cx="3180357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/>
          </a:lstStyle>
          <a:p>
            <a:r>
              <a:rPr sz="40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怕的是无理由的改动</a:t>
            </a:r>
            <a:endParaRPr sz="4000" b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2A9F68C-1E80-483E-BE52-AD2D750D37EF}"/>
              </a:ext>
            </a:extLst>
          </p:cNvPr>
          <p:cNvSpPr/>
          <p:nvPr/>
        </p:nvSpPr>
        <p:spPr>
          <a:xfrm>
            <a:off x="7537015" y="1064870"/>
            <a:ext cx="3883339" cy="769716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8" name="只要有合理的说明和改动的时间"/>
          <p:cNvSpPr txBox="1"/>
          <p:nvPr/>
        </p:nvSpPr>
        <p:spPr>
          <a:xfrm>
            <a:off x="7783046" y="4913453"/>
            <a:ext cx="339127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/>
          </a:lstStyle>
          <a:p>
            <a:r>
              <a:rPr sz="40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只要有合理的说明和改动的时间</a:t>
            </a:r>
            <a:endParaRPr sz="4000" b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研发怕改需求">
            <a:extLst>
              <a:ext uri="{FF2B5EF4-FFF2-40B4-BE49-F238E27FC236}">
                <a16:creationId xmlns:a16="http://schemas.microsoft.com/office/drawing/2014/main" id="{A5E7B732-8B86-4548-A3F2-5987D00DA3C9}"/>
              </a:ext>
            </a:extLst>
          </p:cNvPr>
          <p:cNvSpPr txBox="1"/>
          <p:nvPr/>
        </p:nvSpPr>
        <p:spPr>
          <a:xfrm>
            <a:off x="7622033" y="3083621"/>
            <a:ext cx="369331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sz="40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研发</a:t>
            </a:r>
            <a:r>
              <a:rPr lang="zh-CN" altLang="en-US" sz="40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</a:t>
            </a:r>
            <a:r>
              <a:rPr sz="40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怕改需求</a:t>
            </a:r>
            <a:endParaRPr sz="4000" b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3860913-0620-48B5-9D29-03C2769A8194}"/>
              </a:ext>
            </a:extLst>
          </p:cNvPr>
          <p:cNvSpPr txBox="1"/>
          <p:nvPr/>
        </p:nvSpPr>
        <p:spPr>
          <a:xfrm rot="19210274">
            <a:off x="-1377779" y="590239"/>
            <a:ext cx="6145918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DEEP 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FEEA4433-0C4F-447B-B419-D3045FDD57FB}"/>
              </a:ext>
            </a:extLst>
          </p:cNvPr>
          <p:cNvSpPr/>
          <p:nvPr/>
        </p:nvSpPr>
        <p:spPr>
          <a:xfrm>
            <a:off x="1111170" y="2471195"/>
            <a:ext cx="11048035" cy="5058137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0" name="深入的看一点"/>
          <p:cNvSpPr txBox="1"/>
          <p:nvPr/>
        </p:nvSpPr>
        <p:spPr>
          <a:xfrm>
            <a:off x="4909005" y="418065"/>
            <a:ext cx="3180358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深入的看一点</a:t>
            </a:r>
            <a:endParaRPr sz="40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1" name="双方关注点不同"/>
          <p:cNvSpPr txBox="1"/>
          <p:nvPr/>
        </p:nvSpPr>
        <p:spPr>
          <a:xfrm>
            <a:off x="4832061" y="3000584"/>
            <a:ext cx="333424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6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双方关注点不同</a:t>
            </a:r>
            <a:endParaRPr sz="3600" b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2" name="PM关心：…"/>
          <p:cNvSpPr txBox="1"/>
          <p:nvPr/>
        </p:nvSpPr>
        <p:spPr>
          <a:xfrm>
            <a:off x="1695179" y="4495641"/>
            <a:ext cx="3795911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PM关心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  <a:p>
            <a:pPr algn="l"/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需求能不能尽快上线</a:t>
            </a:r>
            <a:endParaRPr sz="3200" b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/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上线以后效果怎么样</a:t>
            </a:r>
            <a:endParaRPr sz="3200" b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3" name="研发关心：…"/>
          <p:cNvSpPr txBox="1"/>
          <p:nvPr/>
        </p:nvSpPr>
        <p:spPr>
          <a:xfrm>
            <a:off x="6876462" y="4526418"/>
            <a:ext cx="5282743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研发关心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  <a:p>
            <a:pPr algn="l"/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代码如何写会更好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  <a:p>
            <a:pPr algn="l"/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这些改动是否会给系统带来不良影响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DD370B56-0AFC-45D3-A96F-85B04E2582D3}"/>
              </a:ext>
            </a:extLst>
          </p:cNvPr>
          <p:cNvSpPr txBox="1"/>
          <p:nvPr/>
        </p:nvSpPr>
        <p:spPr>
          <a:xfrm rot="19210274">
            <a:off x="-1371586" y="928850"/>
            <a:ext cx="7040298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 err="1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DEEPeR</a:t>
            </a: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7EF63D6B-2490-4A57-936F-DDCFA6782F2F}"/>
              </a:ext>
            </a:extLst>
          </p:cNvPr>
          <p:cNvSpPr/>
          <p:nvPr/>
        </p:nvSpPr>
        <p:spPr>
          <a:xfrm>
            <a:off x="1111170" y="2471195"/>
            <a:ext cx="11048035" cy="5058137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5" name="再深入一点"/>
          <p:cNvSpPr txBox="1"/>
          <p:nvPr/>
        </p:nvSpPr>
        <p:spPr>
          <a:xfrm>
            <a:off x="5168701" y="1098052"/>
            <a:ext cx="2667398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再深入一点</a:t>
            </a:r>
            <a:endParaRPr sz="40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6" name="你们的绩效评判天生对立啊，兄dei！"/>
          <p:cNvSpPr txBox="1"/>
          <p:nvPr/>
        </p:nvSpPr>
        <p:spPr>
          <a:xfrm>
            <a:off x="3681115" y="3156882"/>
            <a:ext cx="5642570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你们的绩效天生对立，兄</a:t>
            </a:r>
            <a:r>
              <a:rPr sz="3200" b="0" dirty="0" err="1">
                <a:solidFill>
                  <a:schemeClr val="bg1"/>
                </a:solidFill>
                <a:latin typeface="Arial Rounded MT Bold" panose="020F0704030504030204" pitchFamily="34" charset="0"/>
                <a:ea typeface="黑体" panose="02010609060101010101" pitchFamily="49" charset="-122"/>
              </a:rPr>
              <a:t>dei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！</a:t>
            </a:r>
          </a:p>
        </p:txBody>
      </p:sp>
      <p:sp>
        <p:nvSpPr>
          <p:cNvPr id="257" name="PM的绩效：…"/>
          <p:cNvSpPr txBox="1"/>
          <p:nvPr/>
        </p:nvSpPr>
        <p:spPr>
          <a:xfrm>
            <a:off x="1937057" y="4864217"/>
            <a:ext cx="4616649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PM的绩效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  <a:p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本季度增加了多少用户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  <a:p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用户留存率提高了多少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</p:txBody>
      </p:sp>
      <p:sp>
        <p:nvSpPr>
          <p:cNvPr id="258" name="研发的绩效：…"/>
          <p:cNvSpPr txBox="1"/>
          <p:nvPr/>
        </p:nvSpPr>
        <p:spPr>
          <a:xfrm>
            <a:off x="6862229" y="4864217"/>
            <a:ext cx="4411465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研发的绩效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</a:p>
          <a:p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本季度bug数量有多少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  <a:p>
            <a:r>
              <a:rPr sz="3200" b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系统性能提高了多少</a:t>
            </a:r>
            <a:r>
              <a:rPr sz="3200" b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B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media.wired.com/photos/5a970eb4927dc94e67685b0e/master/pass/matterhorn-802950172.jpg">
            <a:extLst>
              <a:ext uri="{FF2B5EF4-FFF2-40B4-BE49-F238E27FC236}">
                <a16:creationId xmlns:a16="http://schemas.microsoft.com/office/drawing/2014/main" id="{2C8E4C45-1085-470B-99E1-3B7FD6DCC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0" name="站在更高的角度去看待问题"/>
          <p:cNvSpPr txBox="1"/>
          <p:nvPr/>
        </p:nvSpPr>
        <p:spPr>
          <a:xfrm>
            <a:off x="316685" y="298402"/>
            <a:ext cx="425757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b="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75000"/>
                    </a:prst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站在更高的角度去看待问题</a:t>
            </a:r>
            <a:r>
              <a:rPr lang="en-US" altLang="zh-CN" b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75000"/>
                    </a:prst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…</a:t>
            </a:r>
            <a:endParaRPr b="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75000"/>
                  </a:prst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1" name="如果你是公司CEO，如何看待这个矛盾？"/>
          <p:cNvSpPr txBox="1"/>
          <p:nvPr/>
        </p:nvSpPr>
        <p:spPr>
          <a:xfrm>
            <a:off x="184237" y="2140013"/>
            <a:ext cx="5059095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sz="4000" b="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74000"/>
                    </a:prst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如果你是公司CEO</a:t>
            </a:r>
            <a:endParaRPr lang="en-US" altLang="zh-CN" sz="4000" b="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74000"/>
                  </a:prst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sz="4000" b="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74000"/>
                    </a:prst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如何看待这个矛盾</a:t>
            </a:r>
            <a:r>
              <a:rPr sz="4000" b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74000"/>
                    </a:prst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1CB64D6-1A4A-4B39-8A9C-421BEB3D3D42}"/>
              </a:ext>
            </a:extLst>
          </p:cNvPr>
          <p:cNvSpPr txBox="1"/>
          <p:nvPr/>
        </p:nvSpPr>
        <p:spPr>
          <a:xfrm rot="19285993">
            <a:off x="8225090" y="6544234"/>
            <a:ext cx="7464924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ESSENCE </a:t>
            </a:r>
          </a:p>
        </p:txBody>
      </p:sp>
      <p:sp>
        <p:nvSpPr>
          <p:cNvPr id="263" name="问题本质在于…"/>
          <p:cNvSpPr txBox="1"/>
          <p:nvPr/>
        </p:nvSpPr>
        <p:spPr>
          <a:xfrm>
            <a:off x="1443955" y="1300272"/>
            <a:ext cx="10116890" cy="6319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4200"/>
              </a:spcBef>
              <a:defRPr sz="2600" b="0"/>
            </a:pPr>
            <a:r>
              <a:rPr sz="4000" dirty="0" err="1">
                <a:latin typeface="黑体" panose="02010609060101010101" pitchFamily="49" charset="-122"/>
                <a:ea typeface="黑体" panose="02010609060101010101" pitchFamily="49" charset="-122"/>
              </a:rPr>
              <a:t>问题本质</a:t>
            </a:r>
            <a:endParaRPr sz="4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spcBef>
                <a:spcPts val="4200"/>
              </a:spcBef>
              <a:defRPr sz="2600" b="0"/>
            </a:pPr>
            <a:r>
              <a:rPr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这个问题本质上是：一个项目</a:t>
            </a:r>
            <a:r>
              <a:rPr sz="2800" dirty="0">
                <a:latin typeface="黑体" panose="02010609060101010101" pitchFamily="49" charset="-122"/>
                <a:ea typeface="黑体" panose="02010609060101010101" pitchFamily="49" charset="-122"/>
              </a:rPr>
              <a:t> / </a:t>
            </a:r>
            <a:r>
              <a:rPr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一个部门</a:t>
            </a:r>
            <a:r>
              <a:rPr sz="2800" dirty="0">
                <a:latin typeface="黑体" panose="02010609060101010101" pitchFamily="49" charset="-122"/>
                <a:ea typeface="黑体" panose="02010609060101010101" pitchFamily="49" charset="-122"/>
              </a:rPr>
              <a:t> / </a:t>
            </a:r>
            <a:r>
              <a:rPr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一家公司</a:t>
            </a:r>
            <a:r>
              <a:rPr sz="28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在当下这个阶段的发展侧重问题</a:t>
            </a:r>
            <a:r>
              <a:rPr sz="28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pPr marL="228600" indent="-228600" algn="l">
              <a:spcBef>
                <a:spcPts val="4200"/>
              </a:spcBef>
              <a:buSzPct val="100000"/>
              <a:buChar char="•"/>
              <a:defRPr sz="2600" b="0"/>
            </a:pPr>
            <a:r>
              <a:rPr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初创阶段：追求用户数量，可以舍弃一定的系统质量去迅速抢占市场</a:t>
            </a:r>
            <a:r>
              <a:rPr sz="28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sz="28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spcBef>
                <a:spcPts val="4200"/>
              </a:spcBef>
              <a:buSzPct val="100000"/>
              <a:buChar char="•"/>
              <a:defRPr sz="2600" b="0"/>
            </a:pPr>
            <a:r>
              <a:rPr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发展中阶段：用户增长速度放缓，这时既要保证系统质量，也要保证用户增长</a:t>
            </a:r>
            <a:r>
              <a:rPr sz="28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sz="28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28600" indent="-228600" algn="l">
              <a:spcBef>
                <a:spcPts val="4200"/>
              </a:spcBef>
              <a:buSzPct val="100000"/>
              <a:buChar char="•"/>
              <a:defRPr sz="2600" b="0"/>
            </a:pPr>
            <a:r>
              <a:rPr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成熟阶段：追求用户留存</a:t>
            </a:r>
            <a:r>
              <a:rPr sz="2800" dirty="0"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日活等，这个时候对于系统质量要求非常高，对于产品功能的新增或者改变会很谨慎</a:t>
            </a:r>
            <a:r>
              <a:rPr sz="28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sz="2800" dirty="0">
              <a:solidFill>
                <a:srgbClr val="3333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所有的需求思考了吗？…"/>
          <p:cNvSpPr txBox="1"/>
          <p:nvPr/>
        </p:nvSpPr>
        <p:spPr>
          <a:xfrm>
            <a:off x="2020847" y="4311850"/>
            <a:ext cx="10556390" cy="2880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3200" dirty="0" err="1">
                <a:latin typeface="黑体" panose="02010609060101010101" pitchFamily="49" charset="-122"/>
                <a:ea typeface="黑体" panose="02010609060101010101" pitchFamily="49" charset="-122"/>
              </a:rPr>
              <a:t>所有的需求思考了吗</a:t>
            </a:r>
            <a:r>
              <a:rPr sz="3200" dirty="0"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  <a:endParaRPr lang="en-US" altLang="zh-CN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FontTx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3200" b="0" dirty="0">
                <a:latin typeface="黑体" panose="02010609060101010101" pitchFamily="49" charset="-122"/>
                <a:ea typeface="黑体" panose="02010609060101010101" pitchFamily="49" charset="-122"/>
                <a:sym typeface="Helvetica Neue Medium"/>
              </a:rPr>
              <a:t>需求是否已经足够详细</a:t>
            </a:r>
            <a:r>
              <a:rPr lang="en-US" altLang="zh-CN" sz="3200" b="0" dirty="0">
                <a:latin typeface="黑体" panose="02010609060101010101" pitchFamily="49" charset="-122"/>
                <a:ea typeface="黑体" panose="02010609060101010101" pitchFamily="49" charset="-122"/>
                <a:sym typeface="Helvetica Neue Medium"/>
              </a:rPr>
              <a:t>,</a:t>
            </a:r>
            <a:r>
              <a:rPr lang="zh-CN" altLang="en-US" sz="3200" b="0" dirty="0">
                <a:latin typeface="黑体" panose="02010609060101010101" pitchFamily="49" charset="-122"/>
                <a:ea typeface="黑体" panose="02010609060101010101" pitchFamily="49" charset="-122"/>
                <a:sym typeface="Helvetica Neue Medium"/>
              </a:rPr>
              <a:t>逻辑通顺？</a:t>
            </a:r>
            <a:endParaRPr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3200" dirty="0" err="1">
                <a:latin typeface="黑体" panose="02010609060101010101" pitchFamily="49" charset="-122"/>
                <a:ea typeface="黑体" panose="02010609060101010101" pitchFamily="49" charset="-122"/>
              </a:rPr>
              <a:t>先定上线时间，再告诉研发，这个流程是否合理</a:t>
            </a:r>
            <a:r>
              <a:rPr sz="3200" dirty="0"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456A892-FBFC-4502-A159-996A36FADE76}"/>
              </a:ext>
            </a:extLst>
          </p:cNvPr>
          <p:cNvSpPr txBox="1"/>
          <p:nvPr/>
        </p:nvSpPr>
        <p:spPr>
          <a:xfrm rot="18596238">
            <a:off x="-2199719" y="1457969"/>
            <a:ext cx="8637902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QUESTION </a:t>
            </a:r>
          </a:p>
        </p:txBody>
      </p:sp>
      <p:sp>
        <p:nvSpPr>
          <p:cNvPr id="197" name="三段出三问"/>
          <p:cNvSpPr txBox="1"/>
          <p:nvPr/>
        </p:nvSpPr>
        <p:spPr>
          <a:xfrm>
            <a:off x="1922462" y="1609742"/>
            <a:ext cx="8963106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zh-CN" altLang="en-US" sz="8000" dirty="0">
                <a:latin typeface="黑体" panose="02010609060101010101" pitchFamily="49" charset="-122"/>
                <a:ea typeface="黑体" panose="02010609060101010101" pitchFamily="49" charset="-122"/>
              </a:rPr>
              <a:t>再看</a:t>
            </a:r>
            <a:r>
              <a:rPr sz="8000" dirty="0">
                <a:latin typeface="黑体" panose="02010609060101010101" pitchFamily="49" charset="-122"/>
                <a:ea typeface="黑体" panose="02010609060101010101" pitchFamily="49" charset="-122"/>
              </a:rPr>
              <a:t>三</a:t>
            </a:r>
            <a:r>
              <a:rPr lang="zh-CN" altLang="en-US" sz="8000" dirty="0">
                <a:latin typeface="黑体" panose="02010609060101010101" pitchFamily="49" charset="-122"/>
                <a:ea typeface="黑体" panose="02010609060101010101" pitchFamily="49" charset="-122"/>
              </a:rPr>
              <a:t>个</a:t>
            </a:r>
            <a:r>
              <a:rPr sz="8000" dirty="0">
                <a:latin typeface="黑体" panose="02010609060101010101" pitchFamily="49" charset="-122"/>
                <a:ea typeface="黑体" panose="02010609060101010101" pitchFamily="49" charset="-122"/>
              </a:rPr>
              <a:t>问</a:t>
            </a:r>
            <a:r>
              <a:rPr lang="zh-CN" altLang="en-US" sz="8000" dirty="0">
                <a:latin typeface="黑体" panose="02010609060101010101" pitchFamily="49" charset="-122"/>
                <a:ea typeface="黑体" panose="02010609060101010101" pitchFamily="49" charset="-122"/>
              </a:rPr>
              <a:t>题</a:t>
            </a:r>
            <a:endParaRPr sz="8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2709621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总结"/>
          <p:cNvSpPr txBox="1"/>
          <p:nvPr/>
        </p:nvSpPr>
        <p:spPr>
          <a:xfrm>
            <a:off x="5681662" y="826294"/>
            <a:ext cx="1641476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6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总结</a:t>
            </a:r>
            <a:endParaRPr sz="60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9" name="三个段子"/>
          <p:cNvSpPr txBox="1"/>
          <p:nvPr/>
        </p:nvSpPr>
        <p:spPr>
          <a:xfrm>
            <a:off x="5425181" y="3404036"/>
            <a:ext cx="215443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三个段子</a:t>
            </a:r>
            <a:endParaRPr sz="40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0" name="一个流程"/>
          <p:cNvSpPr txBox="1"/>
          <p:nvPr/>
        </p:nvSpPr>
        <p:spPr>
          <a:xfrm>
            <a:off x="5425179" y="6664028"/>
            <a:ext cx="215443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一个流程</a:t>
            </a:r>
            <a:endParaRPr sz="40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1" name="一些术语"/>
          <p:cNvSpPr txBox="1"/>
          <p:nvPr/>
        </p:nvSpPr>
        <p:spPr>
          <a:xfrm>
            <a:off x="5425180" y="5011617"/>
            <a:ext cx="215443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0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一些术语</a:t>
            </a:r>
            <a:endParaRPr sz="40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FFC77CD-739D-4999-A87B-7FF11758902F}"/>
              </a:ext>
            </a:extLst>
          </p:cNvPr>
          <p:cNvSpPr txBox="1"/>
          <p:nvPr/>
        </p:nvSpPr>
        <p:spPr>
          <a:xfrm>
            <a:off x="2605097" y="2650550"/>
            <a:ext cx="2123519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chemeClr val="tx1">
                    <a:lumMod val="85000"/>
                    <a:lumOff val="15000"/>
                  </a:schemeClr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3</a:t>
            </a:r>
            <a:r>
              <a:rPr lang="en-US" altLang="zh-CN" sz="13800" dirty="0">
                <a:solidFill>
                  <a:srgbClr val="FFCA2A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F054555-A97C-44E7-B2C9-D9624B702D23}"/>
              </a:ext>
            </a:extLst>
          </p:cNvPr>
          <p:cNvSpPr txBox="1"/>
          <p:nvPr/>
        </p:nvSpPr>
        <p:spPr>
          <a:xfrm>
            <a:off x="2605098" y="4401806"/>
            <a:ext cx="2123519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chemeClr val="tx1">
                    <a:lumMod val="85000"/>
                    <a:lumOff val="15000"/>
                  </a:schemeClr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1</a:t>
            </a:r>
            <a:r>
              <a:rPr lang="en-US" altLang="zh-CN" sz="13800" dirty="0">
                <a:solidFill>
                  <a:srgbClr val="FFCA2A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6FF7665-7C95-4C3D-97E5-ED69783EC6A7}"/>
              </a:ext>
            </a:extLst>
          </p:cNvPr>
          <p:cNvSpPr txBox="1"/>
          <p:nvPr/>
        </p:nvSpPr>
        <p:spPr>
          <a:xfrm>
            <a:off x="2605099" y="6089929"/>
            <a:ext cx="2123519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chemeClr val="tx1">
                    <a:lumMod val="85000"/>
                    <a:lumOff val="15000"/>
                  </a:schemeClr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1 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s://educationblog.microsoft.com/wp-content/uploads/media/10959041_18_TeacherAppreciationDay_Twitter_10.png">
            <a:extLst>
              <a:ext uri="{FF2B5EF4-FFF2-40B4-BE49-F238E27FC236}">
                <a16:creationId xmlns:a16="http://schemas.microsoft.com/office/drawing/2014/main" id="{4A165572-49DD-4342-94D5-A4B0EFEA1C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14438"/>
            <a:ext cx="13004800" cy="7324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92110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allout"/>
          <p:cNvSpPr/>
          <p:nvPr/>
        </p:nvSpPr>
        <p:spPr>
          <a:xfrm>
            <a:off x="2742933" y="1530617"/>
            <a:ext cx="5154217" cy="520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2" y="0"/>
                </a:moveTo>
                <a:cubicBezTo>
                  <a:pt x="1194" y="0"/>
                  <a:pt x="1074" y="1183"/>
                  <a:pt x="1074" y="2651"/>
                </a:cubicBezTo>
                <a:lnTo>
                  <a:pt x="1074" y="6635"/>
                </a:lnTo>
                <a:lnTo>
                  <a:pt x="0" y="11952"/>
                </a:lnTo>
                <a:lnTo>
                  <a:pt x="1074" y="17270"/>
                </a:lnTo>
                <a:lnTo>
                  <a:pt x="1074" y="18933"/>
                </a:lnTo>
                <a:cubicBezTo>
                  <a:pt x="1074" y="20400"/>
                  <a:pt x="1194" y="21600"/>
                  <a:pt x="1342" y="21600"/>
                </a:cubicBezTo>
                <a:lnTo>
                  <a:pt x="21332" y="21600"/>
                </a:lnTo>
                <a:cubicBezTo>
                  <a:pt x="21480" y="21600"/>
                  <a:pt x="21600" y="20400"/>
                  <a:pt x="21600" y="18933"/>
                </a:cubicBezTo>
                <a:lnTo>
                  <a:pt x="21600" y="2651"/>
                </a:lnTo>
                <a:cubicBezTo>
                  <a:pt x="21600" y="1183"/>
                  <a:pt x="21480" y="0"/>
                  <a:pt x="21332" y="0"/>
                </a:cubicBezTo>
                <a:lnTo>
                  <a:pt x="1342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62193" y="1329591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猿哥，这个需求要改一下，很简单的"/>
          <p:cNvSpPr txBox="1"/>
          <p:nvPr/>
        </p:nvSpPr>
        <p:spPr>
          <a:xfrm>
            <a:off x="3095581" y="1551344"/>
            <a:ext cx="4616648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猿哥，这个需求要改一下，很简单的</a:t>
            </a:r>
            <a:endParaRPr b="0" dirty="0">
              <a:solidFill>
                <a:schemeClr val="tx1"/>
              </a:solidFill>
            </a:endParaRPr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56904" y="2426395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Callout"/>
          <p:cNvSpPr/>
          <p:nvPr/>
        </p:nvSpPr>
        <p:spPr>
          <a:xfrm>
            <a:off x="8181460" y="2646472"/>
            <a:ext cx="2125267" cy="482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9" y="0"/>
                </a:moveTo>
                <a:cubicBezTo>
                  <a:pt x="290" y="0"/>
                  <a:pt x="0" y="1277"/>
                  <a:pt x="0" y="2860"/>
                </a:cubicBezTo>
                <a:lnTo>
                  <a:pt x="0" y="18722"/>
                </a:lnTo>
                <a:cubicBezTo>
                  <a:pt x="0" y="20306"/>
                  <a:pt x="290" y="21600"/>
                  <a:pt x="649" y="21600"/>
                </a:cubicBezTo>
                <a:lnTo>
                  <a:pt x="18365" y="21600"/>
                </a:lnTo>
                <a:cubicBezTo>
                  <a:pt x="18725" y="21600"/>
                  <a:pt x="19018" y="20306"/>
                  <a:pt x="19018" y="18722"/>
                </a:cubicBezTo>
                <a:lnTo>
                  <a:pt x="19018" y="16857"/>
                </a:lnTo>
                <a:lnTo>
                  <a:pt x="21600" y="11137"/>
                </a:lnTo>
                <a:lnTo>
                  <a:pt x="19018" y="5418"/>
                </a:lnTo>
                <a:lnTo>
                  <a:pt x="19018" y="2860"/>
                </a:lnTo>
                <a:cubicBezTo>
                  <a:pt x="19018" y="1277"/>
                  <a:pt x="18725" y="0"/>
                  <a:pt x="18365" y="0"/>
                </a:cubicBezTo>
                <a:lnTo>
                  <a:pt x="649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1" name="怎么改？"/>
          <p:cNvSpPr txBox="1"/>
          <p:nvPr/>
        </p:nvSpPr>
        <p:spPr>
          <a:xfrm>
            <a:off x="8628539" y="2662808"/>
            <a:ext cx="123110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怎么改</a:t>
            </a:r>
            <a:r>
              <a:rPr b="0" dirty="0">
                <a:solidFill>
                  <a:schemeClr val="tx1"/>
                </a:solidFill>
              </a:rPr>
              <a:t>？</a:t>
            </a:r>
          </a:p>
        </p:txBody>
      </p:sp>
      <p:sp>
        <p:nvSpPr>
          <p:cNvPr id="132" name="Callout"/>
          <p:cNvSpPr/>
          <p:nvPr/>
        </p:nvSpPr>
        <p:spPr>
          <a:xfrm>
            <a:off x="2733408" y="3651518"/>
            <a:ext cx="6780982" cy="9227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1" y="0"/>
                </a:moveTo>
                <a:cubicBezTo>
                  <a:pt x="997" y="0"/>
                  <a:pt x="898" y="668"/>
                  <a:pt x="898" y="1496"/>
                </a:cubicBezTo>
                <a:lnTo>
                  <a:pt x="898" y="8556"/>
                </a:lnTo>
                <a:lnTo>
                  <a:pt x="0" y="11557"/>
                </a:lnTo>
                <a:lnTo>
                  <a:pt x="898" y="14558"/>
                </a:lnTo>
                <a:lnTo>
                  <a:pt x="898" y="20104"/>
                </a:lnTo>
                <a:cubicBezTo>
                  <a:pt x="898" y="20932"/>
                  <a:pt x="997" y="21600"/>
                  <a:pt x="1121" y="21600"/>
                </a:cubicBezTo>
                <a:lnTo>
                  <a:pt x="21376" y="21600"/>
                </a:lnTo>
                <a:cubicBezTo>
                  <a:pt x="21500" y="21600"/>
                  <a:pt x="21600" y="20932"/>
                  <a:pt x="21600" y="20104"/>
                </a:cubicBezTo>
                <a:lnTo>
                  <a:pt x="21600" y="1496"/>
                </a:lnTo>
                <a:cubicBezTo>
                  <a:pt x="21600" y="668"/>
                  <a:pt x="21500" y="0"/>
                  <a:pt x="21376" y="0"/>
                </a:cubicBezTo>
                <a:lnTo>
                  <a:pt x="1121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8693" y="3651508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就是把下面的热门频道换到上面去，里面每一条都多展示一个昵称，然后这个按钮改成红色。"/>
          <p:cNvSpPr txBox="1"/>
          <p:nvPr/>
        </p:nvSpPr>
        <p:spPr>
          <a:xfrm>
            <a:off x="3186789" y="3743962"/>
            <a:ext cx="6281302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就是把下面的热门频道换到上面去，里面每一条都多展示一个昵称，然后这个按钮改成红色</a:t>
            </a:r>
            <a:r>
              <a:rPr b="0" dirty="0">
                <a:solidFill>
                  <a:schemeClr val="tx1"/>
                </a:solidFill>
              </a:rPr>
              <a:t>。</a:t>
            </a:r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56904" y="4839395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Callout"/>
          <p:cNvSpPr/>
          <p:nvPr/>
        </p:nvSpPr>
        <p:spPr>
          <a:xfrm>
            <a:off x="8181460" y="5059472"/>
            <a:ext cx="2125267" cy="482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9" y="0"/>
                </a:moveTo>
                <a:cubicBezTo>
                  <a:pt x="290" y="0"/>
                  <a:pt x="0" y="1277"/>
                  <a:pt x="0" y="2860"/>
                </a:cubicBezTo>
                <a:lnTo>
                  <a:pt x="0" y="18722"/>
                </a:lnTo>
                <a:cubicBezTo>
                  <a:pt x="0" y="20306"/>
                  <a:pt x="290" y="21600"/>
                  <a:pt x="649" y="21600"/>
                </a:cubicBezTo>
                <a:lnTo>
                  <a:pt x="18365" y="21600"/>
                </a:lnTo>
                <a:cubicBezTo>
                  <a:pt x="18725" y="21600"/>
                  <a:pt x="19018" y="20306"/>
                  <a:pt x="19018" y="18722"/>
                </a:cubicBezTo>
                <a:lnTo>
                  <a:pt x="19018" y="16857"/>
                </a:lnTo>
                <a:lnTo>
                  <a:pt x="21600" y="11137"/>
                </a:lnTo>
                <a:lnTo>
                  <a:pt x="19018" y="5418"/>
                </a:lnTo>
                <a:lnTo>
                  <a:pt x="19018" y="2860"/>
                </a:lnTo>
                <a:cubicBezTo>
                  <a:pt x="19018" y="1277"/>
                  <a:pt x="18725" y="0"/>
                  <a:pt x="18365" y="0"/>
                </a:cubicBezTo>
                <a:lnTo>
                  <a:pt x="649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7" name="为什么？"/>
          <p:cNvSpPr txBox="1"/>
          <p:nvPr/>
        </p:nvSpPr>
        <p:spPr>
          <a:xfrm>
            <a:off x="8628540" y="5080199"/>
            <a:ext cx="123110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为什么</a:t>
            </a:r>
            <a:r>
              <a:rPr b="0" dirty="0">
                <a:solidFill>
                  <a:schemeClr val="tx1"/>
                </a:solidFill>
              </a:rPr>
              <a:t>？</a:t>
            </a:r>
          </a:p>
        </p:txBody>
      </p:sp>
      <p:sp>
        <p:nvSpPr>
          <p:cNvPr id="138" name="Callout"/>
          <p:cNvSpPr/>
          <p:nvPr/>
        </p:nvSpPr>
        <p:spPr>
          <a:xfrm>
            <a:off x="2742933" y="5912118"/>
            <a:ext cx="2125267" cy="520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58" y="0"/>
                </a:moveTo>
                <a:cubicBezTo>
                  <a:pt x="2799" y="0"/>
                  <a:pt x="2509" y="1183"/>
                  <a:pt x="2509" y="2651"/>
                </a:cubicBezTo>
                <a:lnTo>
                  <a:pt x="2509" y="5894"/>
                </a:lnTo>
                <a:lnTo>
                  <a:pt x="0" y="11212"/>
                </a:lnTo>
                <a:lnTo>
                  <a:pt x="2509" y="16513"/>
                </a:lnTo>
                <a:lnTo>
                  <a:pt x="2509" y="18933"/>
                </a:lnTo>
                <a:cubicBezTo>
                  <a:pt x="2509" y="20400"/>
                  <a:pt x="2799" y="21600"/>
                  <a:pt x="3158" y="21600"/>
                </a:cubicBezTo>
                <a:lnTo>
                  <a:pt x="20951" y="21600"/>
                </a:lnTo>
                <a:cubicBezTo>
                  <a:pt x="21310" y="21600"/>
                  <a:pt x="21600" y="20400"/>
                  <a:pt x="21600" y="18933"/>
                </a:cubicBezTo>
                <a:lnTo>
                  <a:pt x="21600" y="2651"/>
                </a:lnTo>
                <a:cubicBezTo>
                  <a:pt x="21600" y="1183"/>
                  <a:pt x="21310" y="0"/>
                  <a:pt x="20951" y="0"/>
                </a:cubicBezTo>
                <a:lnTo>
                  <a:pt x="3158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8693" y="5711091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老板说的"/>
          <p:cNvSpPr txBox="1"/>
          <p:nvPr/>
        </p:nvSpPr>
        <p:spPr>
          <a:xfrm>
            <a:off x="3186789" y="5951895"/>
            <a:ext cx="1286090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老板说的</a:t>
            </a:r>
            <a:endParaRPr b="0" dirty="0">
              <a:solidFill>
                <a:schemeClr val="tx1"/>
              </a:solidFill>
            </a:endParaRPr>
          </a:p>
        </p:txBody>
      </p:sp>
      <p:sp>
        <p:nvSpPr>
          <p:cNvPr id="141" name="到底为什么？"/>
          <p:cNvSpPr txBox="1"/>
          <p:nvPr/>
        </p:nvSpPr>
        <p:spPr>
          <a:xfrm>
            <a:off x="8361443" y="6900972"/>
            <a:ext cx="17907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到底为什么？</a:t>
            </a:r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56904" y="7150795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Callout"/>
          <p:cNvSpPr/>
          <p:nvPr/>
        </p:nvSpPr>
        <p:spPr>
          <a:xfrm>
            <a:off x="3730805" y="6989872"/>
            <a:ext cx="6617495" cy="1244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" y="0"/>
                </a:moveTo>
                <a:cubicBezTo>
                  <a:pt x="93" y="0"/>
                  <a:pt x="0" y="495"/>
                  <a:pt x="0" y="1109"/>
                </a:cubicBezTo>
                <a:lnTo>
                  <a:pt x="0" y="20484"/>
                </a:lnTo>
                <a:cubicBezTo>
                  <a:pt x="0" y="21098"/>
                  <a:pt x="93" y="21600"/>
                  <a:pt x="209" y="21600"/>
                </a:cubicBezTo>
                <a:lnTo>
                  <a:pt x="20551" y="21600"/>
                </a:lnTo>
                <a:cubicBezTo>
                  <a:pt x="20666" y="21600"/>
                  <a:pt x="20759" y="21098"/>
                  <a:pt x="20759" y="20484"/>
                </a:cubicBezTo>
                <a:lnTo>
                  <a:pt x="20759" y="14609"/>
                </a:lnTo>
                <a:lnTo>
                  <a:pt x="21600" y="12384"/>
                </a:lnTo>
                <a:lnTo>
                  <a:pt x="20759" y="10159"/>
                </a:lnTo>
                <a:lnTo>
                  <a:pt x="20759" y="1109"/>
                </a:lnTo>
                <a:cubicBezTo>
                  <a:pt x="20759" y="495"/>
                  <a:pt x="20666" y="0"/>
                  <a:pt x="20551" y="0"/>
                </a:cubicBezTo>
                <a:lnTo>
                  <a:pt x="209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" name="口头：好。…"/>
          <p:cNvSpPr txBox="1"/>
          <p:nvPr/>
        </p:nvSpPr>
        <p:spPr>
          <a:xfrm>
            <a:off x="4013405" y="7053045"/>
            <a:ext cx="6052295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>
                <a:solidFill>
                  <a:srgbClr val="FFFFFF"/>
                </a:solidFill>
              </a:defRPr>
            </a:pPr>
            <a:r>
              <a:rPr b="0" dirty="0" err="1">
                <a:solidFill>
                  <a:schemeClr val="tx1"/>
                </a:solidFill>
              </a:rPr>
              <a:t>口头：好</a:t>
            </a:r>
            <a:r>
              <a:rPr b="0" dirty="0">
                <a:solidFill>
                  <a:schemeClr val="tx1"/>
                </a:solidFill>
              </a:rPr>
              <a:t>。</a:t>
            </a:r>
          </a:p>
          <a:p>
            <a:pPr algn="l">
              <a:defRPr sz="2200">
                <a:solidFill>
                  <a:srgbClr val="FFFFFF"/>
                </a:solidFill>
              </a:defRPr>
            </a:pPr>
            <a:r>
              <a:rPr b="0" dirty="0" err="1">
                <a:solidFill>
                  <a:schemeClr val="tx1"/>
                </a:solidFill>
              </a:rPr>
              <a:t>内心：老板说啥就是啥，把你工资给我，我直接问老板算了，要你</a:t>
            </a:r>
            <a:r>
              <a:rPr lang="zh-CN" altLang="en-US" b="0" dirty="0">
                <a:solidFill>
                  <a:schemeClr val="tx1"/>
                </a:solidFill>
              </a:rPr>
              <a:t>干嘛</a:t>
            </a:r>
            <a:r>
              <a:rPr b="0" dirty="0">
                <a:solidFill>
                  <a:schemeClr val="tx1"/>
                </a:solidFill>
              </a:rPr>
              <a:t>？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这个需求做要几天呢？"/>
          <p:cNvSpPr txBox="1"/>
          <p:nvPr/>
        </p:nvSpPr>
        <p:spPr>
          <a:xfrm>
            <a:off x="3236944" y="1352899"/>
            <a:ext cx="29083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t>这个需求做要几天呢？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0342" y="719566"/>
            <a:ext cx="914479" cy="92275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Callout"/>
          <p:cNvSpPr/>
          <p:nvPr/>
        </p:nvSpPr>
        <p:spPr>
          <a:xfrm>
            <a:off x="5170658" y="926944"/>
            <a:ext cx="5173663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7" y="0"/>
                </a:moveTo>
                <a:cubicBezTo>
                  <a:pt x="119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119" y="21600"/>
                  <a:pt x="267" y="21600"/>
                </a:cubicBezTo>
                <a:lnTo>
                  <a:pt x="20255" y="21600"/>
                </a:lnTo>
                <a:cubicBezTo>
                  <a:pt x="20402" y="21600"/>
                  <a:pt x="20521" y="20387"/>
                  <a:pt x="20521" y="18883"/>
                </a:cubicBezTo>
                <a:lnTo>
                  <a:pt x="20521" y="16065"/>
                </a:lnTo>
                <a:lnTo>
                  <a:pt x="21600" y="10614"/>
                </a:lnTo>
                <a:lnTo>
                  <a:pt x="20521" y="5164"/>
                </a:lnTo>
                <a:lnTo>
                  <a:pt x="20521" y="2717"/>
                </a:lnTo>
                <a:cubicBezTo>
                  <a:pt x="20521" y="1213"/>
                  <a:pt x="20402" y="0"/>
                  <a:pt x="20255" y="0"/>
                </a:cubicBezTo>
                <a:lnTo>
                  <a:pt x="267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0" name="这个搜索输入框有没有字数限制？"/>
          <p:cNvSpPr txBox="1"/>
          <p:nvPr/>
        </p:nvSpPr>
        <p:spPr>
          <a:xfrm>
            <a:off x="5560091" y="960371"/>
            <a:ext cx="4394797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这个搜索输入框有没有字数限制</a:t>
            </a:r>
            <a:r>
              <a:rPr b="0" dirty="0">
                <a:solidFill>
                  <a:schemeClr val="tx1"/>
                </a:solidFill>
              </a:rPr>
              <a:t>？</a:t>
            </a:r>
          </a:p>
        </p:txBody>
      </p:sp>
      <p:sp>
        <p:nvSpPr>
          <p:cNvPr id="171" name="Callout"/>
          <p:cNvSpPr/>
          <p:nvPr/>
        </p:nvSpPr>
        <p:spPr>
          <a:xfrm>
            <a:off x="2640594" y="1889454"/>
            <a:ext cx="2128839" cy="50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77" y="0"/>
                </a:moveTo>
                <a:cubicBezTo>
                  <a:pt x="2818" y="0"/>
                  <a:pt x="2529" y="1213"/>
                  <a:pt x="2529" y="2717"/>
                </a:cubicBezTo>
                <a:lnTo>
                  <a:pt x="2529" y="5079"/>
                </a:lnTo>
                <a:lnTo>
                  <a:pt x="0" y="10547"/>
                </a:lnTo>
                <a:lnTo>
                  <a:pt x="2529" y="15997"/>
                </a:lnTo>
                <a:lnTo>
                  <a:pt x="2529" y="18883"/>
                </a:lnTo>
                <a:cubicBezTo>
                  <a:pt x="2529" y="20387"/>
                  <a:pt x="2818" y="21600"/>
                  <a:pt x="3177" y="21600"/>
                </a:cubicBezTo>
                <a:lnTo>
                  <a:pt x="20952" y="21600"/>
                </a:lnTo>
                <a:cubicBezTo>
                  <a:pt x="21311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311" y="0"/>
                  <a:pt x="20952" y="0"/>
                </a:cubicBezTo>
                <a:lnTo>
                  <a:pt x="3177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7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24135" y="1682076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呃，我想想"/>
          <p:cNvSpPr txBox="1"/>
          <p:nvPr/>
        </p:nvSpPr>
        <p:spPr>
          <a:xfrm>
            <a:off x="3052012" y="1935581"/>
            <a:ext cx="1697435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呃，我想想</a:t>
            </a:r>
            <a:endParaRPr b="0" dirty="0">
              <a:solidFill>
                <a:schemeClr val="tx1"/>
              </a:solidFill>
            </a:endParaRP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28442" y="2732987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Callout"/>
          <p:cNvSpPr/>
          <p:nvPr/>
        </p:nvSpPr>
        <p:spPr>
          <a:xfrm>
            <a:off x="5364443" y="2732997"/>
            <a:ext cx="4991101" cy="9227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7" y="0"/>
                </a:moveTo>
                <a:cubicBezTo>
                  <a:pt x="123" y="0"/>
                  <a:pt x="0" y="668"/>
                  <a:pt x="0" y="1496"/>
                </a:cubicBezTo>
                <a:lnTo>
                  <a:pt x="0" y="20104"/>
                </a:lnTo>
                <a:cubicBezTo>
                  <a:pt x="0" y="20932"/>
                  <a:pt x="123" y="21600"/>
                  <a:pt x="277" y="21600"/>
                </a:cubicBezTo>
                <a:lnTo>
                  <a:pt x="20157" y="21600"/>
                </a:lnTo>
                <a:cubicBezTo>
                  <a:pt x="20310" y="21600"/>
                  <a:pt x="20434" y="20932"/>
                  <a:pt x="20434" y="20104"/>
                </a:cubicBezTo>
                <a:lnTo>
                  <a:pt x="20434" y="15245"/>
                </a:lnTo>
                <a:lnTo>
                  <a:pt x="21600" y="12245"/>
                </a:lnTo>
                <a:lnTo>
                  <a:pt x="20434" y="9253"/>
                </a:lnTo>
                <a:lnTo>
                  <a:pt x="20434" y="1496"/>
                </a:lnTo>
                <a:cubicBezTo>
                  <a:pt x="20434" y="668"/>
                  <a:pt x="20310" y="0"/>
                  <a:pt x="20157" y="0"/>
                </a:cubicBezTo>
                <a:lnTo>
                  <a:pt x="277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6" name="这里标题如果太长，是用省略号代替还是直接截断？"/>
          <p:cNvSpPr txBox="1"/>
          <p:nvPr/>
        </p:nvSpPr>
        <p:spPr>
          <a:xfrm>
            <a:off x="5496126" y="2804514"/>
            <a:ext cx="4229944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这里标题如果太长，是用省略号代替还是直接截断</a:t>
            </a:r>
            <a:r>
              <a:rPr b="0" dirty="0">
                <a:solidFill>
                  <a:schemeClr val="tx1"/>
                </a:solidFill>
              </a:rPr>
              <a:t>？</a:t>
            </a:r>
          </a:p>
        </p:txBody>
      </p:sp>
      <p:sp>
        <p:nvSpPr>
          <p:cNvPr id="177" name="Callout"/>
          <p:cNvSpPr/>
          <p:nvPr/>
        </p:nvSpPr>
        <p:spPr>
          <a:xfrm>
            <a:off x="2620478" y="3984072"/>
            <a:ext cx="3164613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6" y="0"/>
                </a:moveTo>
                <a:cubicBezTo>
                  <a:pt x="1534" y="0"/>
                  <a:pt x="1354" y="1213"/>
                  <a:pt x="1354" y="2717"/>
                </a:cubicBezTo>
                <a:lnTo>
                  <a:pt x="1354" y="5940"/>
                </a:lnTo>
                <a:lnTo>
                  <a:pt x="0" y="11374"/>
                </a:lnTo>
                <a:lnTo>
                  <a:pt x="1354" y="16807"/>
                </a:lnTo>
                <a:lnTo>
                  <a:pt x="1354" y="18883"/>
                </a:lnTo>
                <a:cubicBezTo>
                  <a:pt x="1354" y="20387"/>
                  <a:pt x="1534" y="21600"/>
                  <a:pt x="1756" y="21600"/>
                </a:cubicBezTo>
                <a:lnTo>
                  <a:pt x="21196" y="21600"/>
                </a:lnTo>
                <a:cubicBezTo>
                  <a:pt x="21418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18" y="0"/>
                  <a:pt x="21196" y="0"/>
                </a:cubicBezTo>
                <a:lnTo>
                  <a:pt x="1756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24135" y="3815804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哈哈，这个我也想想"/>
          <p:cNvSpPr txBox="1"/>
          <p:nvPr/>
        </p:nvSpPr>
        <p:spPr>
          <a:xfrm>
            <a:off x="2942145" y="4017499"/>
            <a:ext cx="3025661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哈哈，这个我也想想</a:t>
            </a:r>
            <a:endParaRPr b="0" dirty="0">
              <a:solidFill>
                <a:schemeClr val="tx1"/>
              </a:solidFill>
            </a:endParaRP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0342" y="468455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Callout"/>
          <p:cNvSpPr/>
          <p:nvPr/>
        </p:nvSpPr>
        <p:spPr>
          <a:xfrm>
            <a:off x="5377887" y="4885580"/>
            <a:ext cx="4991101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7" y="0"/>
                </a:moveTo>
                <a:cubicBezTo>
                  <a:pt x="123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123" y="21600"/>
                  <a:pt x="277" y="21600"/>
                </a:cubicBezTo>
                <a:lnTo>
                  <a:pt x="20209" y="21600"/>
                </a:lnTo>
                <a:cubicBezTo>
                  <a:pt x="20362" y="21600"/>
                  <a:pt x="20485" y="20387"/>
                  <a:pt x="20485" y="18883"/>
                </a:cubicBezTo>
                <a:lnTo>
                  <a:pt x="20485" y="16251"/>
                </a:lnTo>
                <a:lnTo>
                  <a:pt x="21600" y="10800"/>
                </a:lnTo>
                <a:lnTo>
                  <a:pt x="20485" y="5349"/>
                </a:lnTo>
                <a:lnTo>
                  <a:pt x="20485" y="2717"/>
                </a:lnTo>
                <a:cubicBezTo>
                  <a:pt x="20485" y="1213"/>
                  <a:pt x="20362" y="0"/>
                  <a:pt x="20209" y="0"/>
                </a:cubicBezTo>
                <a:lnTo>
                  <a:pt x="277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2" name="这个新闻列表的排序规则是什么？"/>
          <p:cNvSpPr txBox="1"/>
          <p:nvPr/>
        </p:nvSpPr>
        <p:spPr>
          <a:xfrm>
            <a:off x="5530058" y="4925357"/>
            <a:ext cx="4353323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这个新闻列表的排序规则是什么</a:t>
            </a:r>
            <a:r>
              <a:rPr b="0" dirty="0">
                <a:solidFill>
                  <a:schemeClr val="tx1"/>
                </a:solidFill>
              </a:rPr>
              <a:t>？</a:t>
            </a:r>
          </a:p>
        </p:txBody>
      </p:sp>
      <p:sp>
        <p:nvSpPr>
          <p:cNvPr id="184" name="Callout"/>
          <p:cNvSpPr/>
          <p:nvPr/>
        </p:nvSpPr>
        <p:spPr>
          <a:xfrm>
            <a:off x="2658578" y="5837454"/>
            <a:ext cx="2772172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77" y="0"/>
                </a:moveTo>
                <a:cubicBezTo>
                  <a:pt x="1901" y="0"/>
                  <a:pt x="1679" y="1213"/>
                  <a:pt x="1679" y="2717"/>
                </a:cubicBezTo>
                <a:lnTo>
                  <a:pt x="1679" y="5940"/>
                </a:lnTo>
                <a:lnTo>
                  <a:pt x="0" y="11374"/>
                </a:lnTo>
                <a:lnTo>
                  <a:pt x="1679" y="16807"/>
                </a:lnTo>
                <a:lnTo>
                  <a:pt x="1679" y="18883"/>
                </a:lnTo>
                <a:cubicBezTo>
                  <a:pt x="1679" y="20387"/>
                  <a:pt x="1901" y="21600"/>
                  <a:pt x="2177" y="21600"/>
                </a:cubicBezTo>
                <a:lnTo>
                  <a:pt x="21099" y="21600"/>
                </a:lnTo>
                <a:cubicBezTo>
                  <a:pt x="21375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375" y="0"/>
                  <a:pt x="21099" y="0"/>
                </a:cubicBezTo>
                <a:lnTo>
                  <a:pt x="2177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8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7711" y="5630076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按时间排就行了"/>
          <p:cNvSpPr txBox="1"/>
          <p:nvPr/>
        </p:nvSpPr>
        <p:spPr>
          <a:xfrm>
            <a:off x="2980245" y="5870881"/>
            <a:ext cx="2128838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按时间排就行了</a:t>
            </a:r>
            <a:endParaRPr b="0" dirty="0">
              <a:solidFill>
                <a:schemeClr val="tx1"/>
              </a:solidFill>
            </a:endParaRPr>
          </a:p>
        </p:txBody>
      </p:sp>
      <p:sp>
        <p:nvSpPr>
          <p:cNvPr id="187" name="Callout"/>
          <p:cNvSpPr/>
          <p:nvPr/>
        </p:nvSpPr>
        <p:spPr>
          <a:xfrm>
            <a:off x="5403287" y="6648586"/>
            <a:ext cx="4991101" cy="86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7" y="0"/>
                </a:moveTo>
                <a:cubicBezTo>
                  <a:pt x="123" y="0"/>
                  <a:pt x="0" y="713"/>
                  <a:pt x="0" y="1598"/>
                </a:cubicBezTo>
                <a:lnTo>
                  <a:pt x="0" y="20002"/>
                </a:lnTo>
                <a:cubicBezTo>
                  <a:pt x="0" y="20887"/>
                  <a:pt x="123" y="21600"/>
                  <a:pt x="277" y="21600"/>
                </a:cubicBezTo>
                <a:lnTo>
                  <a:pt x="20209" y="21600"/>
                </a:lnTo>
                <a:cubicBezTo>
                  <a:pt x="20362" y="21600"/>
                  <a:pt x="20485" y="20887"/>
                  <a:pt x="20485" y="20002"/>
                </a:cubicBezTo>
                <a:lnTo>
                  <a:pt x="20485" y="14066"/>
                </a:lnTo>
                <a:lnTo>
                  <a:pt x="21600" y="10860"/>
                </a:lnTo>
                <a:lnTo>
                  <a:pt x="20485" y="7653"/>
                </a:lnTo>
                <a:lnTo>
                  <a:pt x="20485" y="1598"/>
                </a:lnTo>
                <a:cubicBezTo>
                  <a:pt x="20485" y="713"/>
                  <a:pt x="20362" y="0"/>
                  <a:pt x="20209" y="0"/>
                </a:cubicBezTo>
                <a:lnTo>
                  <a:pt x="277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8" name="只考虑时间因素？用户看过之后再刷新展示什么样内容？"/>
          <p:cNvSpPr txBox="1"/>
          <p:nvPr/>
        </p:nvSpPr>
        <p:spPr>
          <a:xfrm>
            <a:off x="5555458" y="6690536"/>
            <a:ext cx="4353323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只考虑时间因素？用户看过之后再刷新展示什么样内容</a:t>
            </a:r>
            <a:r>
              <a:rPr b="0" dirty="0">
                <a:solidFill>
                  <a:schemeClr val="tx1"/>
                </a:solidFill>
              </a:rPr>
              <a:t>？</a:t>
            </a:r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28442" y="6619009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Callout"/>
          <p:cNvSpPr/>
          <p:nvPr/>
        </p:nvSpPr>
        <p:spPr>
          <a:xfrm>
            <a:off x="2614691" y="7710498"/>
            <a:ext cx="3025776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" y="0"/>
                </a:moveTo>
                <a:cubicBezTo>
                  <a:pt x="1742" y="0"/>
                  <a:pt x="1538" y="1213"/>
                  <a:pt x="1538" y="2717"/>
                </a:cubicBezTo>
                <a:lnTo>
                  <a:pt x="1538" y="5940"/>
                </a:lnTo>
                <a:lnTo>
                  <a:pt x="0" y="11374"/>
                </a:lnTo>
                <a:lnTo>
                  <a:pt x="1538" y="16807"/>
                </a:lnTo>
                <a:lnTo>
                  <a:pt x="1538" y="18883"/>
                </a:lnTo>
                <a:cubicBezTo>
                  <a:pt x="1538" y="20387"/>
                  <a:pt x="1742" y="21600"/>
                  <a:pt x="1995" y="21600"/>
                </a:cubicBezTo>
                <a:lnTo>
                  <a:pt x="21144" y="21600"/>
                </a:lnTo>
                <a:cubicBezTo>
                  <a:pt x="21396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396" y="0"/>
                  <a:pt x="21144" y="0"/>
                </a:cubicBezTo>
                <a:lnTo>
                  <a:pt x="1995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9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3824" y="7503121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哦！我去再研究一下"/>
          <p:cNvSpPr txBox="1"/>
          <p:nvPr/>
        </p:nvSpPr>
        <p:spPr>
          <a:xfrm>
            <a:off x="2936358" y="7743925"/>
            <a:ext cx="2772172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哦！我去再研究一下</a:t>
            </a:r>
            <a:endParaRPr b="0" dirty="0">
              <a:solidFill>
                <a:schemeClr val="tx1"/>
              </a:solidFill>
            </a:endParaRPr>
          </a:p>
        </p:txBody>
      </p:sp>
      <p:pic>
        <p:nvPicPr>
          <p:cNvPr id="1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15742" y="8185073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Callout"/>
          <p:cNvSpPr/>
          <p:nvPr/>
        </p:nvSpPr>
        <p:spPr>
          <a:xfrm>
            <a:off x="6030375" y="8392449"/>
            <a:ext cx="4338613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4" y="0"/>
                </a:moveTo>
                <a:cubicBezTo>
                  <a:pt x="149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149" y="21600"/>
                  <a:pt x="334" y="21600"/>
                </a:cubicBezTo>
                <a:lnTo>
                  <a:pt x="19919" y="21600"/>
                </a:lnTo>
                <a:cubicBezTo>
                  <a:pt x="20104" y="21600"/>
                  <a:pt x="20253" y="20387"/>
                  <a:pt x="20253" y="18883"/>
                </a:cubicBezTo>
                <a:lnTo>
                  <a:pt x="20253" y="16251"/>
                </a:lnTo>
                <a:lnTo>
                  <a:pt x="21600" y="10800"/>
                </a:lnTo>
                <a:lnTo>
                  <a:pt x="20253" y="5349"/>
                </a:lnTo>
                <a:lnTo>
                  <a:pt x="20253" y="2717"/>
                </a:lnTo>
                <a:cubicBezTo>
                  <a:pt x="20253" y="1213"/>
                  <a:pt x="20104" y="0"/>
                  <a:pt x="19919" y="0"/>
                </a:cubicBezTo>
                <a:lnTo>
                  <a:pt x="334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5" name="你能不能把需求搞明白了？！"/>
          <p:cNvSpPr txBox="1"/>
          <p:nvPr/>
        </p:nvSpPr>
        <p:spPr>
          <a:xfrm>
            <a:off x="6187099" y="8425876"/>
            <a:ext cx="3755089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你能不能把需求搞明白了</a:t>
            </a:r>
            <a:r>
              <a:rPr b="0" dirty="0">
                <a:solidFill>
                  <a:schemeClr val="tx1"/>
                </a:solidFill>
              </a:rPr>
              <a:t>？！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allout"/>
          <p:cNvSpPr/>
          <p:nvPr/>
        </p:nvSpPr>
        <p:spPr>
          <a:xfrm>
            <a:off x="2763470" y="1473308"/>
            <a:ext cx="3461545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9" y="0"/>
                </a:moveTo>
                <a:cubicBezTo>
                  <a:pt x="1778" y="0"/>
                  <a:pt x="1600" y="1213"/>
                  <a:pt x="1600" y="2717"/>
                </a:cubicBezTo>
                <a:lnTo>
                  <a:pt x="1600" y="5248"/>
                </a:lnTo>
                <a:lnTo>
                  <a:pt x="0" y="10699"/>
                </a:lnTo>
                <a:lnTo>
                  <a:pt x="1600" y="16149"/>
                </a:lnTo>
                <a:lnTo>
                  <a:pt x="1600" y="18883"/>
                </a:lnTo>
                <a:cubicBezTo>
                  <a:pt x="1600" y="20387"/>
                  <a:pt x="1778" y="21600"/>
                  <a:pt x="1999" y="21600"/>
                </a:cubicBezTo>
                <a:lnTo>
                  <a:pt x="21199" y="21600"/>
                </a:lnTo>
                <a:cubicBezTo>
                  <a:pt x="21420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20" y="0"/>
                  <a:pt x="21199" y="0"/>
                </a:cubicBezTo>
                <a:lnTo>
                  <a:pt x="1999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9555" y="1265931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这个需求做要几天呢？"/>
          <p:cNvSpPr txBox="1"/>
          <p:nvPr/>
        </p:nvSpPr>
        <p:spPr>
          <a:xfrm>
            <a:off x="3263880" y="1506735"/>
            <a:ext cx="2923877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这个需求做要几天呢</a:t>
            </a:r>
            <a:r>
              <a:rPr b="0" dirty="0">
                <a:solidFill>
                  <a:schemeClr val="tx1"/>
                </a:solidFill>
              </a:rPr>
              <a:t>？</a:t>
            </a:r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2478506"/>
            <a:ext cx="914479" cy="922756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Callout"/>
          <p:cNvSpPr/>
          <p:nvPr/>
        </p:nvSpPr>
        <p:spPr>
          <a:xfrm>
            <a:off x="5877302" y="2487572"/>
            <a:ext cx="4450954" cy="1352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10" y="0"/>
                </a:moveTo>
                <a:cubicBezTo>
                  <a:pt x="138" y="0"/>
                  <a:pt x="0" y="456"/>
                  <a:pt x="0" y="1020"/>
                </a:cubicBezTo>
                <a:lnTo>
                  <a:pt x="0" y="20580"/>
                </a:lnTo>
                <a:cubicBezTo>
                  <a:pt x="0" y="21144"/>
                  <a:pt x="138" y="21600"/>
                  <a:pt x="310" y="21600"/>
                </a:cubicBezTo>
                <a:lnTo>
                  <a:pt x="20036" y="21600"/>
                </a:lnTo>
                <a:cubicBezTo>
                  <a:pt x="20208" y="21600"/>
                  <a:pt x="20346" y="21144"/>
                  <a:pt x="20346" y="20580"/>
                </a:cubicBezTo>
                <a:lnTo>
                  <a:pt x="20346" y="8696"/>
                </a:lnTo>
                <a:lnTo>
                  <a:pt x="21600" y="6649"/>
                </a:lnTo>
                <a:lnTo>
                  <a:pt x="20346" y="4608"/>
                </a:lnTo>
                <a:lnTo>
                  <a:pt x="20346" y="1020"/>
                </a:lnTo>
                <a:cubicBezTo>
                  <a:pt x="20346" y="456"/>
                  <a:pt x="20208" y="0"/>
                  <a:pt x="20036" y="0"/>
                </a:cubicBezTo>
                <a:lnTo>
                  <a:pt x="310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2" name="前端1天，后端2天，测试2天，一共5PD，最快上线时间4天以后"/>
          <p:cNvSpPr txBox="1"/>
          <p:nvPr/>
        </p:nvSpPr>
        <p:spPr>
          <a:xfrm>
            <a:off x="6021478" y="2606191"/>
            <a:ext cx="3904634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>
                <a:solidFill>
                  <a:schemeClr val="tx1"/>
                </a:solidFill>
              </a:rPr>
              <a:t>前端1天，后端2天，测试2天，一共5PD，最快上线时间4天以后</a:t>
            </a:r>
          </a:p>
        </p:txBody>
      </p:sp>
      <p:sp>
        <p:nvSpPr>
          <p:cNvPr id="153" name="Callout"/>
          <p:cNvSpPr/>
          <p:nvPr/>
        </p:nvSpPr>
        <p:spPr>
          <a:xfrm>
            <a:off x="2700718" y="4292922"/>
            <a:ext cx="3595910" cy="50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8" y="0"/>
                </a:moveTo>
                <a:cubicBezTo>
                  <a:pt x="1807" y="0"/>
                  <a:pt x="1622" y="1213"/>
                  <a:pt x="1622" y="2717"/>
                </a:cubicBezTo>
                <a:lnTo>
                  <a:pt x="1622" y="5079"/>
                </a:lnTo>
                <a:lnTo>
                  <a:pt x="0" y="10547"/>
                </a:lnTo>
                <a:lnTo>
                  <a:pt x="1622" y="15997"/>
                </a:lnTo>
                <a:lnTo>
                  <a:pt x="1622" y="18883"/>
                </a:lnTo>
                <a:cubicBezTo>
                  <a:pt x="1622" y="20387"/>
                  <a:pt x="1807" y="21600"/>
                  <a:pt x="2038" y="21600"/>
                </a:cubicBezTo>
                <a:lnTo>
                  <a:pt x="21184" y="21600"/>
                </a:lnTo>
                <a:cubicBezTo>
                  <a:pt x="21414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14" y="0"/>
                  <a:pt x="21184" y="0"/>
                </a:cubicBezTo>
                <a:lnTo>
                  <a:pt x="2038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4259" y="4085544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什么？！要这么久？！"/>
          <p:cNvSpPr txBox="1"/>
          <p:nvPr/>
        </p:nvSpPr>
        <p:spPr>
          <a:xfrm>
            <a:off x="3112136" y="4339049"/>
            <a:ext cx="290804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什么</a:t>
            </a:r>
            <a:r>
              <a:rPr b="0" dirty="0">
                <a:solidFill>
                  <a:schemeClr val="tx1"/>
                </a:solidFill>
              </a:rPr>
              <a:t>？！</a:t>
            </a:r>
            <a:r>
              <a:rPr b="0" dirty="0" err="1">
                <a:solidFill>
                  <a:schemeClr val="tx1"/>
                </a:solidFill>
              </a:rPr>
              <a:t>要这么久</a:t>
            </a:r>
            <a:r>
              <a:rPr b="0" dirty="0">
                <a:solidFill>
                  <a:schemeClr val="tx1"/>
                </a:solidFill>
              </a:rPr>
              <a:t>？！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4775735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Callout"/>
          <p:cNvSpPr/>
          <p:nvPr/>
        </p:nvSpPr>
        <p:spPr>
          <a:xfrm>
            <a:off x="8198822" y="4995812"/>
            <a:ext cx="2128839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8" y="0"/>
                </a:moveTo>
                <a:cubicBezTo>
                  <a:pt x="289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289" y="21600"/>
                  <a:pt x="648" y="21600"/>
                </a:cubicBezTo>
                <a:lnTo>
                  <a:pt x="18334" y="21600"/>
                </a:lnTo>
                <a:cubicBezTo>
                  <a:pt x="18693" y="21600"/>
                  <a:pt x="18987" y="20387"/>
                  <a:pt x="18987" y="18883"/>
                </a:cubicBezTo>
                <a:lnTo>
                  <a:pt x="18987" y="16402"/>
                </a:lnTo>
                <a:lnTo>
                  <a:pt x="21600" y="10952"/>
                </a:lnTo>
                <a:lnTo>
                  <a:pt x="18987" y="5501"/>
                </a:lnTo>
                <a:lnTo>
                  <a:pt x="18987" y="2717"/>
                </a:lnTo>
                <a:cubicBezTo>
                  <a:pt x="18987" y="1213"/>
                  <a:pt x="18693" y="0"/>
                  <a:pt x="18334" y="0"/>
                </a:cubicBezTo>
                <a:lnTo>
                  <a:pt x="648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8" name="这还久？"/>
          <p:cNvSpPr txBox="1"/>
          <p:nvPr/>
        </p:nvSpPr>
        <p:spPr>
          <a:xfrm>
            <a:off x="8404552" y="5029239"/>
            <a:ext cx="123110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这还久</a:t>
            </a:r>
            <a:r>
              <a:rPr b="0" dirty="0">
                <a:solidFill>
                  <a:schemeClr val="tx1"/>
                </a:solidFill>
              </a:rPr>
              <a:t>？</a:t>
            </a:r>
          </a:p>
        </p:txBody>
      </p:sp>
      <p:sp>
        <p:nvSpPr>
          <p:cNvPr id="159" name="Callout"/>
          <p:cNvSpPr/>
          <p:nvPr/>
        </p:nvSpPr>
        <p:spPr>
          <a:xfrm>
            <a:off x="2775926" y="6089758"/>
            <a:ext cx="3436938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6" y="0"/>
                </a:moveTo>
                <a:cubicBezTo>
                  <a:pt x="1534" y="0"/>
                  <a:pt x="1354" y="1213"/>
                  <a:pt x="1354" y="2717"/>
                </a:cubicBezTo>
                <a:lnTo>
                  <a:pt x="1354" y="5940"/>
                </a:lnTo>
                <a:lnTo>
                  <a:pt x="0" y="11374"/>
                </a:lnTo>
                <a:lnTo>
                  <a:pt x="1354" y="16807"/>
                </a:lnTo>
                <a:lnTo>
                  <a:pt x="1354" y="18883"/>
                </a:lnTo>
                <a:cubicBezTo>
                  <a:pt x="1354" y="20387"/>
                  <a:pt x="1534" y="21600"/>
                  <a:pt x="1756" y="21600"/>
                </a:cubicBezTo>
                <a:lnTo>
                  <a:pt x="21196" y="21600"/>
                </a:lnTo>
                <a:cubicBezTo>
                  <a:pt x="21418" y="21600"/>
                  <a:pt x="21600" y="20387"/>
                  <a:pt x="21600" y="18883"/>
                </a:cubicBezTo>
                <a:lnTo>
                  <a:pt x="21600" y="2717"/>
                </a:lnTo>
                <a:cubicBezTo>
                  <a:pt x="21600" y="1213"/>
                  <a:pt x="21418" y="0"/>
                  <a:pt x="21196" y="0"/>
                </a:cubicBezTo>
                <a:lnTo>
                  <a:pt x="1756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4259" y="5882381"/>
            <a:ext cx="1028701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我跟老板说今天就能上"/>
          <p:cNvSpPr txBox="1"/>
          <p:nvPr/>
        </p:nvSpPr>
        <p:spPr>
          <a:xfrm>
            <a:off x="3135693" y="6123185"/>
            <a:ext cx="3025661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我跟老板说今天就能上</a:t>
            </a:r>
            <a:endParaRPr b="0" dirty="0">
              <a:solidFill>
                <a:schemeClr val="tx1"/>
              </a:solidFill>
            </a:endParaRP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74266" y="6917748"/>
            <a:ext cx="914479" cy="922755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Callout"/>
          <p:cNvSpPr/>
          <p:nvPr/>
        </p:nvSpPr>
        <p:spPr>
          <a:xfrm>
            <a:off x="8042602" y="7118775"/>
            <a:ext cx="2310608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" y="0"/>
                </a:moveTo>
                <a:cubicBezTo>
                  <a:pt x="267" y="0"/>
                  <a:pt x="0" y="1213"/>
                  <a:pt x="0" y="2717"/>
                </a:cubicBezTo>
                <a:lnTo>
                  <a:pt x="0" y="18883"/>
                </a:lnTo>
                <a:cubicBezTo>
                  <a:pt x="0" y="20387"/>
                  <a:pt x="267" y="21600"/>
                  <a:pt x="597" y="21600"/>
                </a:cubicBezTo>
                <a:lnTo>
                  <a:pt x="18591" y="21600"/>
                </a:lnTo>
                <a:cubicBezTo>
                  <a:pt x="18922" y="21600"/>
                  <a:pt x="19188" y="20387"/>
                  <a:pt x="19188" y="18883"/>
                </a:cubicBezTo>
                <a:lnTo>
                  <a:pt x="19188" y="16251"/>
                </a:lnTo>
                <a:lnTo>
                  <a:pt x="21600" y="10800"/>
                </a:lnTo>
                <a:lnTo>
                  <a:pt x="19188" y="5349"/>
                </a:lnTo>
                <a:lnTo>
                  <a:pt x="19188" y="2717"/>
                </a:lnTo>
                <a:cubicBezTo>
                  <a:pt x="19188" y="1213"/>
                  <a:pt x="18922" y="0"/>
                  <a:pt x="18591" y="0"/>
                </a:cubicBezTo>
                <a:lnTo>
                  <a:pt x="597" y="0"/>
                </a:lnTo>
                <a:close/>
              </a:path>
            </a:pathLst>
          </a:custGeom>
          <a:solidFill>
            <a:srgbClr val="FFCC4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4" name="那你来做吧"/>
          <p:cNvSpPr txBox="1"/>
          <p:nvPr/>
        </p:nvSpPr>
        <p:spPr>
          <a:xfrm>
            <a:off x="8336488" y="7158552"/>
            <a:ext cx="1697436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>
                <a:solidFill>
                  <a:srgbClr val="FFFFFF"/>
                </a:solidFill>
              </a:defRPr>
            </a:lvl1pPr>
          </a:lstStyle>
          <a:p>
            <a:r>
              <a:rPr b="0" dirty="0" err="1">
                <a:solidFill>
                  <a:schemeClr val="tx1"/>
                </a:solidFill>
              </a:rPr>
              <a:t>那你来做吧</a:t>
            </a:r>
            <a:endParaRPr b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timgsa.baidu.com/timg?image&amp;quality=80&amp;size=b9999_10000&amp;sec=1550761575&amp;di=98f0d058d19bfc0747279ff020f7f197&amp;imgtype=jpg&amp;er=1&amp;src=http%3A%2F%2Fimg.tukexw.com%2Fimg%2Fc953e91b0d7b8363.jpg">
            <a:extLst>
              <a:ext uri="{FF2B5EF4-FFF2-40B4-BE49-F238E27FC236}">
                <a16:creationId xmlns:a16="http://schemas.microsoft.com/office/drawing/2014/main" id="{25228C76-73CD-4C25-A571-562A2B0C2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3650" y="344805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CB7A81D-09A2-4EF8-8104-39B8CFF4F410}"/>
              </a:ext>
            </a:extLst>
          </p:cNvPr>
          <p:cNvSpPr txBox="1"/>
          <p:nvPr/>
        </p:nvSpPr>
        <p:spPr>
          <a:xfrm>
            <a:off x="4708598" y="3312470"/>
            <a:ext cx="67941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PM</a:t>
            </a:r>
            <a:endParaRPr kumimoji="0" lang="zh-CN" altLang="en-US" sz="2800" b="1" i="0" u="none" strike="noStrike" cap="none" spc="0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93668421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456A892-FBFC-4502-A159-996A36FADE76}"/>
              </a:ext>
            </a:extLst>
          </p:cNvPr>
          <p:cNvSpPr txBox="1"/>
          <p:nvPr/>
        </p:nvSpPr>
        <p:spPr>
          <a:xfrm rot="18596238">
            <a:off x="-2199719" y="1457969"/>
            <a:ext cx="8637902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QUESTION </a:t>
            </a:r>
          </a:p>
        </p:txBody>
      </p:sp>
      <p:sp>
        <p:nvSpPr>
          <p:cNvPr id="197" name="三段出三问"/>
          <p:cNvSpPr txBox="1"/>
          <p:nvPr/>
        </p:nvSpPr>
        <p:spPr>
          <a:xfrm>
            <a:off x="1922462" y="1609742"/>
            <a:ext cx="8963106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8000" dirty="0">
                <a:latin typeface="黑体" panose="02010609060101010101" pitchFamily="49" charset="-122"/>
                <a:ea typeface="黑体" panose="02010609060101010101" pitchFamily="49" charset="-122"/>
              </a:rPr>
              <a:t>三</a:t>
            </a:r>
            <a:r>
              <a:rPr lang="zh-CN" altLang="en-US" sz="8000" dirty="0">
                <a:latin typeface="黑体" panose="02010609060101010101" pitchFamily="49" charset="-122"/>
                <a:ea typeface="黑体" panose="02010609060101010101" pitchFamily="49" charset="-122"/>
              </a:rPr>
              <a:t>个</a:t>
            </a:r>
            <a:r>
              <a:rPr sz="8000" dirty="0">
                <a:latin typeface="黑体" panose="02010609060101010101" pitchFamily="49" charset="-122"/>
                <a:ea typeface="黑体" panose="02010609060101010101" pitchFamily="49" charset="-122"/>
              </a:rPr>
              <a:t>段</a:t>
            </a:r>
            <a:r>
              <a:rPr lang="zh-CN" altLang="en-US" sz="8000" dirty="0">
                <a:latin typeface="黑体" panose="02010609060101010101" pitchFamily="49" charset="-122"/>
                <a:ea typeface="黑体" panose="02010609060101010101" pitchFamily="49" charset="-122"/>
              </a:rPr>
              <a:t>子</a:t>
            </a:r>
            <a:r>
              <a:rPr sz="8000" dirty="0">
                <a:latin typeface="黑体" panose="02010609060101010101" pitchFamily="49" charset="-122"/>
                <a:ea typeface="黑体" panose="02010609060101010101" pitchFamily="49" charset="-122"/>
              </a:rPr>
              <a:t>三</a:t>
            </a:r>
            <a:r>
              <a:rPr lang="zh-CN" altLang="en-US" sz="8000" dirty="0">
                <a:latin typeface="黑体" panose="02010609060101010101" pitchFamily="49" charset="-122"/>
                <a:ea typeface="黑体" panose="02010609060101010101" pitchFamily="49" charset="-122"/>
              </a:rPr>
              <a:t>个</a:t>
            </a:r>
            <a:r>
              <a:rPr sz="8000" dirty="0">
                <a:latin typeface="黑体" panose="02010609060101010101" pitchFamily="49" charset="-122"/>
                <a:ea typeface="黑体" panose="02010609060101010101" pitchFamily="49" charset="-122"/>
              </a:rPr>
              <a:t>问</a:t>
            </a:r>
            <a:r>
              <a:rPr lang="zh-CN" altLang="en-US" sz="8000" dirty="0">
                <a:latin typeface="黑体" panose="02010609060101010101" pitchFamily="49" charset="-122"/>
                <a:ea typeface="黑体" panose="02010609060101010101" pitchFamily="49" charset="-122"/>
              </a:rPr>
              <a:t>题</a:t>
            </a:r>
            <a:endParaRPr sz="8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所有的需求思考了吗？…">
            <a:extLst>
              <a:ext uri="{FF2B5EF4-FFF2-40B4-BE49-F238E27FC236}">
                <a16:creationId xmlns:a16="http://schemas.microsoft.com/office/drawing/2014/main" id="{F0A48101-5359-4F16-9522-5F8081E31C8D}"/>
              </a:ext>
            </a:extLst>
          </p:cNvPr>
          <p:cNvSpPr txBox="1"/>
          <p:nvPr/>
        </p:nvSpPr>
        <p:spPr>
          <a:xfrm>
            <a:off x="2020847" y="4311850"/>
            <a:ext cx="10556390" cy="2880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3200" dirty="0" err="1">
                <a:latin typeface="黑体" panose="02010609060101010101" pitchFamily="49" charset="-122"/>
                <a:ea typeface="黑体" panose="02010609060101010101" pitchFamily="49" charset="-122"/>
              </a:rPr>
              <a:t>所有的需求思考了吗</a:t>
            </a:r>
            <a:r>
              <a:rPr sz="3200" dirty="0"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  <a:endParaRPr lang="en-US" altLang="zh-CN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FontTx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lang="zh-CN" altLang="en-US" sz="3200" b="0" dirty="0">
                <a:latin typeface="黑体" panose="02010609060101010101" pitchFamily="49" charset="-122"/>
                <a:ea typeface="黑体" panose="02010609060101010101" pitchFamily="49" charset="-122"/>
                <a:sym typeface="Helvetica Neue Medium"/>
              </a:rPr>
              <a:t>需求是否已经足够详细</a:t>
            </a:r>
            <a:r>
              <a:rPr lang="en-US" altLang="zh-CN" sz="3200" b="0" dirty="0">
                <a:latin typeface="黑体" panose="02010609060101010101" pitchFamily="49" charset="-122"/>
                <a:ea typeface="黑体" panose="02010609060101010101" pitchFamily="49" charset="-122"/>
                <a:sym typeface="Helvetica Neue Medium"/>
              </a:rPr>
              <a:t>,</a:t>
            </a:r>
            <a:r>
              <a:rPr lang="zh-CN" altLang="en-US" sz="3200" b="0" dirty="0">
                <a:latin typeface="黑体" panose="02010609060101010101" pitchFamily="49" charset="-122"/>
                <a:ea typeface="黑体" panose="02010609060101010101" pitchFamily="49" charset="-122"/>
                <a:sym typeface="Helvetica Neue Medium"/>
              </a:rPr>
              <a:t>逻辑通顺？</a:t>
            </a:r>
            <a:endParaRPr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76250" indent="-476250" algn="l">
              <a:lnSpc>
                <a:spcPct val="200000"/>
              </a:lnSpc>
              <a:buSzPct val="100000"/>
              <a:buAutoNum type="arabicPeriod"/>
              <a:defRPr b="0">
                <a:latin typeface="+mn-lt"/>
                <a:ea typeface="+mn-ea"/>
                <a:cs typeface="+mn-cs"/>
                <a:sym typeface="Helvetica Neue Medium"/>
              </a:defRPr>
            </a:pPr>
            <a:r>
              <a:rPr sz="3200" dirty="0" err="1">
                <a:latin typeface="黑体" panose="02010609060101010101" pitchFamily="49" charset="-122"/>
                <a:ea typeface="黑体" panose="02010609060101010101" pitchFamily="49" charset="-122"/>
              </a:rPr>
              <a:t>先定上线时间，再告诉研发，这个流程是否合理</a:t>
            </a:r>
            <a:r>
              <a:rPr sz="3200" dirty="0">
                <a:latin typeface="黑体" panose="02010609060101010101" pitchFamily="49" charset="-122"/>
                <a:ea typeface="黑体" panose="02010609060101010101" pitchFamily="49" charset="-122"/>
              </a:rPr>
              <a:t>？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一些技术术语"/>
          <p:cNvSpPr txBox="1"/>
          <p:nvPr/>
        </p:nvSpPr>
        <p:spPr>
          <a:xfrm>
            <a:off x="3358910" y="495283"/>
            <a:ext cx="6286979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8000" dirty="0" err="1">
                <a:latin typeface="黑体" panose="02010609060101010101" pitchFamily="49" charset="-122"/>
                <a:ea typeface="黑体" panose="02010609060101010101" pitchFamily="49" charset="-122"/>
              </a:rPr>
              <a:t>一些技术</a:t>
            </a:r>
            <a:r>
              <a:rPr lang="zh-CN" altLang="en-US" sz="8000" dirty="0">
                <a:latin typeface="黑体" panose="02010609060101010101" pitchFamily="49" charset="-122"/>
                <a:ea typeface="黑体" panose="02010609060101010101" pitchFamily="49" charset="-122"/>
              </a:rPr>
              <a:t>词汇</a:t>
            </a:r>
            <a:endParaRPr sz="8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B2F35F9-D299-43F9-9998-070C2F17BB4B}"/>
              </a:ext>
            </a:extLst>
          </p:cNvPr>
          <p:cNvSpPr txBox="1"/>
          <p:nvPr/>
        </p:nvSpPr>
        <p:spPr>
          <a:xfrm rot="18596238">
            <a:off x="7060028" y="6874921"/>
            <a:ext cx="8637902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CA2A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TECH </a:t>
            </a:r>
          </a:p>
        </p:txBody>
      </p:sp>
      <p:sp>
        <p:nvSpPr>
          <p:cNvPr id="201" name="接口/API : 就像功能的开关，比如：开关灯。…"/>
          <p:cNvSpPr txBox="1"/>
          <p:nvPr/>
        </p:nvSpPr>
        <p:spPr>
          <a:xfrm>
            <a:off x="771001" y="2151074"/>
            <a:ext cx="11462795" cy="669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200" dirty="0" err="1">
                <a:latin typeface="黑体" panose="02010609060101010101" pitchFamily="49" charset="-122"/>
                <a:ea typeface="黑体" panose="02010609060101010101" pitchFamily="49" charset="-122"/>
              </a:rPr>
              <a:t>接口</a:t>
            </a: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/API : </a:t>
            </a:r>
            <a:r>
              <a:rPr sz="2200" dirty="0" err="1">
                <a:latin typeface="黑体" panose="02010609060101010101" pitchFamily="49" charset="-122"/>
                <a:ea typeface="黑体" panose="02010609060101010101" pitchFamily="49" charset="-122"/>
              </a:rPr>
              <a:t>就像功能的开关，比如：开关灯</a:t>
            </a: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200" dirty="0" err="1">
                <a:latin typeface="黑体" panose="02010609060101010101" pitchFamily="49" charset="-122"/>
                <a:ea typeface="黑体" panose="02010609060101010101" pitchFamily="49" charset="-122"/>
              </a:rPr>
              <a:t>数据库</a:t>
            </a: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： 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存</a:t>
            </a:r>
            <a:r>
              <a:rPr sz="2200" dirty="0" err="1">
                <a:latin typeface="黑体" panose="02010609060101010101" pitchFamily="49" charset="-122"/>
                <a:ea typeface="黑体" panose="02010609060101010101" pitchFamily="49" charset="-122"/>
              </a:rPr>
              <a:t>放数据的仓库。如果数据是水，数据库就是水库</a:t>
            </a: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服务：按某种维度划分的功能的集合。比如，去餐厅吃饭，做饭服务的是厨师，上菜服务的是传菜员，接待服务的是接待员等等。往大看，餐厅本身也是一种服务，更高维度的服务；往小看，做饭的厨师还有面点厨师、川菜厨师等等。</a:t>
            </a:r>
            <a:endParaRPr lang="en-US" altLang="zh-CN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200" dirty="0" err="1">
                <a:latin typeface="黑体" panose="02010609060101010101" pitchFamily="49" charset="-122"/>
                <a:ea typeface="黑体" panose="02010609060101010101" pitchFamily="49" charset="-122"/>
              </a:rPr>
              <a:t>写死的（静态的</a:t>
            </a: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）：</a:t>
            </a:r>
            <a:r>
              <a:rPr sz="2200" dirty="0" err="1">
                <a:latin typeface="黑体" panose="02010609060101010101" pitchFamily="49" charset="-122"/>
                <a:ea typeface="黑体" panose="02010609060101010101" pitchFamily="49" charset="-122"/>
              </a:rPr>
              <a:t>写在前端代码里的内容，必须通过发布代码才能改变</a:t>
            </a: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200" dirty="0" err="1">
                <a:latin typeface="黑体" panose="02010609060101010101" pitchFamily="49" charset="-122"/>
                <a:ea typeface="黑体" panose="02010609060101010101" pitchFamily="49" charset="-122"/>
              </a:rPr>
              <a:t>没写死的（动态的</a:t>
            </a: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）：</a:t>
            </a:r>
            <a:r>
              <a:rPr sz="2200" dirty="0" err="1">
                <a:latin typeface="黑体" panose="02010609060101010101" pitchFamily="49" charset="-122"/>
                <a:ea typeface="黑体" panose="02010609060101010101" pitchFamily="49" charset="-122"/>
              </a:rPr>
              <a:t>内容是从接口获取到的，不需要重新发布代码可以随时改变的，通常会有配套的后端管理系统</a:t>
            </a: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sz="2200" dirty="0">
                <a:latin typeface="黑体" panose="02010609060101010101" pitchFamily="49" charset="-122"/>
                <a:ea typeface="黑体" panose="02010609060101010101" pitchFamily="49" charset="-122"/>
              </a:rPr>
              <a:t>A/B test：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两个版本同时在线，某一部分人只能用到某一个版本。</a:t>
            </a:r>
            <a:endParaRPr lang="en-US" altLang="zh-CN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lang="en-US" altLang="zh-CN" sz="2200" dirty="0">
                <a:latin typeface="黑体" panose="02010609060101010101" pitchFamily="49" charset="-122"/>
                <a:ea typeface="黑体" panose="02010609060101010101" pitchFamily="49" charset="-122"/>
              </a:rPr>
              <a:t>URL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：找一个网页、一张图片、一个文件等等的地址。</a:t>
            </a:r>
            <a:endParaRPr lang="en-US" altLang="zh-CN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 algn="l">
              <a:spcBef>
                <a:spcPts val="3200"/>
              </a:spcBef>
              <a:buSzPct val="90000"/>
              <a:buFont typeface="Arial" panose="020B0604020202020204" pitchFamily="34" charset="0"/>
              <a:buChar char="•"/>
              <a:defRPr sz="1900" b="0"/>
            </a:pPr>
            <a:r>
              <a:rPr lang="en-US" altLang="zh-CN" sz="2200" dirty="0">
                <a:latin typeface="黑体" panose="02010609060101010101" pitchFamily="49" charset="-122"/>
                <a:ea typeface="黑体" panose="02010609060101010101" pitchFamily="49" charset="-122"/>
              </a:rPr>
              <a:t>SDK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：功能的集合，就像一个工具箱。</a:t>
            </a:r>
            <a:endParaRPr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项目开发完整流程"/>
          <p:cNvSpPr txBox="1"/>
          <p:nvPr/>
        </p:nvSpPr>
        <p:spPr>
          <a:xfrm>
            <a:off x="872086" y="668036"/>
            <a:ext cx="5027017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4800" b="0" dirty="0" err="1">
                <a:latin typeface="黑体" panose="02010609060101010101" pitchFamily="49" charset="-122"/>
                <a:ea typeface="黑体" panose="02010609060101010101" pitchFamily="49" charset="-122"/>
              </a:rPr>
              <a:t>项目开发完整流程</a:t>
            </a:r>
            <a:endParaRPr sz="48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0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28977" y="-50713"/>
            <a:ext cx="3410714" cy="9804313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DF2DA17-2142-427D-87A9-F29C314422FA}"/>
              </a:ext>
            </a:extLst>
          </p:cNvPr>
          <p:cNvSpPr txBox="1"/>
          <p:nvPr/>
        </p:nvSpPr>
        <p:spPr>
          <a:xfrm rot="16200000">
            <a:off x="-1379732" y="4646795"/>
            <a:ext cx="8637902" cy="22262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3800" dirty="0">
                <a:solidFill>
                  <a:srgbClr val="FFD44B"/>
                </a:solidFill>
                <a:latin typeface="Stencil" panose="040409050D0802020404" pitchFamily="82" charset="0"/>
                <a:ea typeface="Source Code Pro" panose="020B0509030403020204" pitchFamily="49" charset="0"/>
              </a:rPr>
              <a:t>PROJECT 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493</Words>
  <Application>Microsoft Office PowerPoint</Application>
  <PresentationFormat>自定义</PresentationFormat>
  <Paragraphs>151</Paragraphs>
  <Slides>27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1" baseType="lpstr">
      <vt:lpstr>ArialUnicodeMS</vt:lpstr>
      <vt:lpstr>Helvetica Light</vt:lpstr>
      <vt:lpstr>Helvetica Neue</vt:lpstr>
      <vt:lpstr>Helvetica Neue Light</vt:lpstr>
      <vt:lpstr>Helvetica Neue Medium</vt:lpstr>
      <vt:lpstr>Helvetica Neue Thin</vt:lpstr>
      <vt:lpstr>黑体</vt:lpstr>
      <vt:lpstr>迷你简平黑</vt:lpstr>
      <vt:lpstr>Arial</vt:lpstr>
      <vt:lpstr>Arial Rounded MT Bold</vt:lpstr>
      <vt:lpstr>Broadway</vt:lpstr>
      <vt:lpstr>Stencil</vt:lpstr>
      <vt:lpstr>Times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Azure</cp:lastModifiedBy>
  <cp:revision>203</cp:revision>
  <dcterms:modified xsi:type="dcterms:W3CDTF">2019-02-15T14:19:41Z</dcterms:modified>
</cp:coreProperties>
</file>